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8"/>
  </p:notesMasterIdLst>
  <p:sldIdLst>
    <p:sldId id="256" r:id="rId2"/>
    <p:sldId id="258" r:id="rId3"/>
    <p:sldId id="275" r:id="rId4"/>
    <p:sldId id="261" r:id="rId5"/>
    <p:sldId id="278" r:id="rId6"/>
    <p:sldId id="288" r:id="rId7"/>
    <p:sldId id="279" r:id="rId8"/>
    <p:sldId id="280" r:id="rId9"/>
    <p:sldId id="283" r:id="rId10"/>
    <p:sldId id="282" r:id="rId11"/>
    <p:sldId id="284" r:id="rId12"/>
    <p:sldId id="285" r:id="rId13"/>
    <p:sldId id="287" r:id="rId14"/>
    <p:sldId id="277" r:id="rId15"/>
    <p:sldId id="25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DF6840F-104C-47E7-B569-3E765188B5F0}">
          <p14:sldIdLst>
            <p14:sldId id="256"/>
          </p14:sldIdLst>
        </p14:section>
        <p14:section name="intro" id="{1C880F98-42C2-4E45-9DD5-DFF44AE5C57A}">
          <p14:sldIdLst>
            <p14:sldId id="258"/>
            <p14:sldId id="275"/>
          </p14:sldIdLst>
        </p14:section>
        <p14:section name="frag model" id="{080FDA47-30D5-4369-9A4B-191917A9C0B9}">
          <p14:sldIdLst>
            <p14:sldId id="261"/>
            <p14:sldId id="278"/>
          </p14:sldIdLst>
        </p14:section>
        <p14:section name="results" id="{54F90A67-11B5-486E-B573-461137429075}">
          <p14:sldIdLst>
            <p14:sldId id="288"/>
            <p14:sldId id="279"/>
            <p14:sldId id="280"/>
            <p14:sldId id="283"/>
            <p14:sldId id="282"/>
            <p14:sldId id="284"/>
            <p14:sldId id="285"/>
            <p14:sldId id="287"/>
          </p14:sldIdLst>
        </p14:section>
        <p14:section name="end" id="{A2D03C1F-A575-4B29-A5A4-CBE3E43C6812}">
          <p14:sldIdLst>
            <p14:sldId id="277"/>
            <p14:sldId id="25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AC2"/>
    <a:srgbClr val="FFD1FF"/>
    <a:srgbClr val="FF99FF"/>
    <a:srgbClr val="80B9F8"/>
    <a:srgbClr val="BEF69C"/>
    <a:srgbClr val="8BAEED"/>
    <a:srgbClr val="FF71FF"/>
    <a:srgbClr val="8A96EE"/>
    <a:srgbClr val="7575FF"/>
    <a:srgbClr val="4A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F034-A654-44B5-A997-BAB63FAF9F25}" type="datetimeFigureOut">
              <a:rPr lang="sk-SK" smtClean="0"/>
              <a:t>21. 9. 2024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B3E43-F59E-45C6-8937-20625C1AFC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1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30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Cometary</a:t>
            </a:r>
            <a:r>
              <a:rPr lang="sk-SK" dirty="0"/>
              <a:t> – more </a:t>
            </a:r>
            <a:r>
              <a:rPr lang="sk-SK" dirty="0" err="1"/>
              <a:t>volatile</a:t>
            </a:r>
            <a:r>
              <a:rPr lang="sk-SK" dirty="0"/>
              <a:t> </a:t>
            </a:r>
            <a:r>
              <a:rPr lang="sk-SK" dirty="0" err="1"/>
              <a:t>constituents</a:t>
            </a:r>
            <a:r>
              <a:rPr lang="sk-SK" dirty="0"/>
              <a:t>, asteroidal </a:t>
            </a:r>
            <a:r>
              <a:rPr lang="sk-SK" dirty="0" err="1"/>
              <a:t>not</a:t>
            </a:r>
            <a:r>
              <a:rPr lang="sk-SK" dirty="0"/>
              <a:t> so </a:t>
            </a:r>
            <a:r>
              <a:rPr lang="sk-SK" dirty="0" err="1"/>
              <a:t>easy</a:t>
            </a:r>
            <a:r>
              <a:rPr lang="sk-SK" dirty="0"/>
              <a:t> to „</a:t>
            </a:r>
            <a:r>
              <a:rPr lang="sk-SK" dirty="0" err="1"/>
              <a:t>burn</a:t>
            </a:r>
            <a:r>
              <a:rPr lang="sk-SK" dirty="0"/>
              <a:t>“</a:t>
            </a:r>
          </a:p>
          <a:p>
            <a:r>
              <a:rPr lang="sk-SK" dirty="0"/>
              <a:t>*</a:t>
            </a:r>
            <a:r>
              <a:rPr lang="sk-SK" dirty="0" err="1"/>
              <a:t>differential</a:t>
            </a:r>
            <a:r>
              <a:rPr lang="sk-SK" dirty="0"/>
              <a:t> </a:t>
            </a:r>
            <a:r>
              <a:rPr lang="sk-SK" dirty="0" err="1"/>
              <a:t>ablation</a:t>
            </a:r>
            <a:r>
              <a:rPr lang="sk-SK" dirty="0"/>
              <a:t> – </a:t>
            </a:r>
            <a:r>
              <a:rPr lang="sk-SK" dirty="0" err="1"/>
              <a:t>connection</a:t>
            </a:r>
            <a:r>
              <a:rPr lang="sk-SK" dirty="0"/>
              <a:t> to </a:t>
            </a:r>
            <a:r>
              <a:rPr lang="sk-SK" dirty="0" err="1"/>
              <a:t>fragmentation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46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5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3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/>
              <a:t>Uncertainty</a:t>
            </a:r>
            <a:r>
              <a:rPr lang="sk-SK" dirty="0"/>
              <a:t> in </a:t>
            </a:r>
            <a:r>
              <a:rPr lang="sk-SK" dirty="0" err="1"/>
              <a:t>position</a:t>
            </a:r>
            <a:r>
              <a:rPr lang="sk-SK" dirty="0"/>
              <a:t> </a:t>
            </a:r>
            <a:r>
              <a:rPr lang="sk-SK" dirty="0" err="1"/>
              <a:t>approx</a:t>
            </a:r>
            <a:r>
              <a:rPr lang="sk-SK" dirty="0"/>
              <a:t> 500 m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361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B3E43-F59E-45C6-8937-20625C1AFCF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15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45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668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615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2CC3-100B-41FC-9DB0-99A6D4849F72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8316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964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1267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202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141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443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8208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C03BBDD-218C-4B2A-98A0-F5F369754705}" type="datetime2">
              <a:rPr lang="en-US" smtClean="0"/>
              <a:pPr/>
              <a:t>Saturday, September 21,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53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55B4676F-8433-3D67-EF67-78749C8472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10800000">
            <a:off x="20" y="1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5880100" h="6857999">
                <a:moveTo>
                  <a:pt x="0" y="0"/>
                </a:moveTo>
                <a:lnTo>
                  <a:pt x="5880100" y="0"/>
                </a:lnTo>
                <a:lnTo>
                  <a:pt x="58801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B92422B4-0CC8-CDDC-3F28-6B279E096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709" y="560479"/>
            <a:ext cx="7542573" cy="4140000"/>
          </a:xfrm>
          <a:gradFill>
            <a:gsLst>
              <a:gs pos="0">
                <a:schemeClr val="accent6">
                  <a:tint val="98000"/>
                  <a:satMod val="110000"/>
                  <a:lumMod val="104000"/>
                  <a:alpha val="60000"/>
                </a:schemeClr>
              </a:gs>
              <a:gs pos="69000">
                <a:schemeClr val="accent6">
                  <a:shade val="84000"/>
                  <a:satMod val="130000"/>
                  <a:lumMod val="92000"/>
                  <a:alpha val="60000"/>
                </a:schemeClr>
              </a:gs>
              <a:gs pos="100000">
                <a:schemeClr val="accent6">
                  <a:shade val="76000"/>
                  <a:satMod val="130000"/>
                  <a:lumMod val="88000"/>
                  <a:alpha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457200"/>
            <a:br>
              <a:rPr lang="sk-SK" sz="4000" dirty="0"/>
            </a:br>
            <a:br>
              <a:rPr lang="sk-SK" sz="4000" dirty="0"/>
            </a:br>
            <a:br>
              <a:rPr lang="sk-SK" sz="4000" dirty="0"/>
            </a:br>
            <a:r>
              <a:rPr lang="sk-SK" sz="4000" dirty="0" err="1"/>
              <a:t>Fragmentation</a:t>
            </a:r>
            <a:r>
              <a:rPr lang="sk-SK" sz="4000" dirty="0"/>
              <a:t> of </a:t>
            </a:r>
            <a:r>
              <a:rPr lang="sk-SK" sz="4000" dirty="0" err="1"/>
              <a:t>meteoroids</a:t>
            </a:r>
            <a:br>
              <a:rPr lang="sk-SK" sz="4400" dirty="0"/>
            </a:br>
            <a:endParaRPr lang="sk-SK" sz="4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FDA2CD44-DFFC-29ED-E9CE-31DCB71531F9}"/>
              </a:ext>
            </a:extLst>
          </p:cNvPr>
          <p:cNvSpPr txBox="1"/>
          <p:nvPr/>
        </p:nvSpPr>
        <p:spPr>
          <a:xfrm>
            <a:off x="2466115" y="4925943"/>
            <a:ext cx="75425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Mgr. Mária Paprskárová 			</a:t>
            </a:r>
            <a:r>
              <a:rPr lang="sk-SK" sz="2000" dirty="0" err="1"/>
              <a:t>Supervisor</a:t>
            </a:r>
            <a:r>
              <a:rPr lang="sk-SK" sz="2000" dirty="0"/>
              <a:t>: doc. Juraj Tóth</a:t>
            </a:r>
          </a:p>
          <a:p>
            <a:pPr algn="ctr"/>
            <a:endParaRPr lang="sk-SK" dirty="0"/>
          </a:p>
          <a:p>
            <a:pPr algn="ctr"/>
            <a:r>
              <a:rPr lang="sk-SK" dirty="0" err="1"/>
              <a:t>Comenius</a:t>
            </a:r>
            <a:r>
              <a:rPr lang="sk-SK" dirty="0"/>
              <a:t> </a:t>
            </a:r>
            <a:r>
              <a:rPr lang="sk-SK" dirty="0" err="1"/>
              <a:t>University</a:t>
            </a:r>
            <a:r>
              <a:rPr lang="sk-SK" dirty="0"/>
              <a:t> in Bratislava, Slovakia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pic>
        <p:nvPicPr>
          <p:cNvPr id="5" name="Obrázok 4" descr="Obrázok, na ktorom je noc, exteriér, budova, veža&#10;&#10;Automaticky generovaný popis">
            <a:extLst>
              <a:ext uri="{FF2B5EF4-FFF2-40B4-BE49-F238E27FC236}">
                <a16:creationId xmlns:a16="http://schemas.microsoft.com/office/drawing/2014/main" id="{AE569FD3-4552-6670-E95B-D48BC2F7A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9" y="3605"/>
            <a:ext cx="1356114" cy="126707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E685565-9CC0-995B-9600-BF28C377162D}"/>
              </a:ext>
            </a:extLst>
          </p:cNvPr>
          <p:cNvSpPr txBox="1"/>
          <p:nvPr/>
        </p:nvSpPr>
        <p:spPr>
          <a:xfrm>
            <a:off x="3011075" y="1147416"/>
            <a:ext cx="6169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19.-22. 9. 2024</a:t>
            </a:r>
          </a:p>
          <a:p>
            <a:pPr algn="ctr"/>
            <a:r>
              <a:rPr lang="sk-SK" dirty="0"/>
              <a:t>IMC 2024 </a:t>
            </a:r>
            <a:r>
              <a:rPr lang="sk-SK" dirty="0" err="1"/>
              <a:t>Kutná</a:t>
            </a:r>
            <a:r>
              <a:rPr lang="sk-SK" dirty="0"/>
              <a:t> Hora,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endParaRPr lang="sk-SK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B0FDA8D-C805-1134-710B-054991D0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9" y="5859150"/>
            <a:ext cx="936000" cy="93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logo&#10;&#10;Automaticky generovaný popis">
            <a:extLst>
              <a:ext uri="{FF2B5EF4-FFF2-40B4-BE49-F238E27FC236}">
                <a16:creationId xmlns:a16="http://schemas.microsoft.com/office/drawing/2014/main" id="{1D609CF5-8AC7-54E1-6C7B-94417576CA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E0E0E">
                  <a:alpha val="7059"/>
                </a:srgbClr>
              </a:clrFrom>
              <a:clrTo>
                <a:srgbClr val="0E0E0E">
                  <a:alpha val="0"/>
                </a:srgbClr>
              </a:clrTo>
            </a:clrChange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15926" r="15687" b="14380"/>
          <a:stretch/>
        </p:blipFill>
        <p:spPr>
          <a:xfrm>
            <a:off x="6708363" y="5867838"/>
            <a:ext cx="935132" cy="9360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FB30CD7-01F3-4D39-A1B6-1A3EE9A5F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17392" r="17684" b="17579"/>
          <a:stretch/>
        </p:blipFill>
        <p:spPr bwMode="auto">
          <a:xfrm>
            <a:off x="5483638" y="5852617"/>
            <a:ext cx="936263" cy="93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F935A706-2B03-755A-B991-DA20EF4D30FC}"/>
              </a:ext>
            </a:extLst>
          </p:cNvPr>
          <p:cNvSpPr/>
          <p:nvPr/>
        </p:nvSpPr>
        <p:spPr>
          <a:xfrm>
            <a:off x="1156747" y="716438"/>
            <a:ext cx="10073060" cy="614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065A26-00FB-0411-8DAC-A44F195C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365" y="200688"/>
            <a:ext cx="7958331" cy="1077229"/>
          </a:xfrm>
        </p:spPr>
        <p:txBody>
          <a:bodyPr/>
          <a:lstStyle/>
          <a:p>
            <a:pPr algn="ctr"/>
            <a:r>
              <a:rPr lang="sk-SK" dirty="0"/>
              <a:t>Single-body </a:t>
            </a:r>
            <a:r>
              <a:rPr lang="sk-SK" dirty="0" err="1"/>
              <a:t>trajectory</a:t>
            </a:r>
            <a:endParaRPr lang="sk-SK" dirty="0"/>
          </a:p>
        </p:txBody>
      </p:sp>
      <p:pic>
        <p:nvPicPr>
          <p:cNvPr id="11" name="Obrázok 10" descr="Obrázok, na ktorom je text, snímka obrazovky, diagram, vývoj&#10;&#10;Automaticky generovaný popis">
            <a:extLst>
              <a:ext uri="{FF2B5EF4-FFF2-40B4-BE49-F238E27FC236}">
                <a16:creationId xmlns:a16="http://schemas.microsoft.com/office/drawing/2014/main" id="{0D380DC3-1426-B16C-6BE6-60B9A7CCF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2"/>
          <a:stretch/>
        </p:blipFill>
        <p:spPr>
          <a:xfrm>
            <a:off x="7871395" y="1008199"/>
            <a:ext cx="3229406" cy="5040000"/>
          </a:xfrm>
          <a:prstGeom prst="rect">
            <a:avLst/>
          </a:prstGeom>
        </p:spPr>
      </p:pic>
      <p:pic>
        <p:nvPicPr>
          <p:cNvPr id="6" name="Zástupný objekt pre obsah 5" descr="Obrázok, na ktorom je text, snímka obrazovky, rad, diagram&#10;&#10;Automaticky generovaný popis">
            <a:extLst>
              <a:ext uri="{FF2B5EF4-FFF2-40B4-BE49-F238E27FC236}">
                <a16:creationId xmlns:a16="http://schemas.microsoft.com/office/drawing/2014/main" id="{89BAD3FA-0D8A-6474-1D68-3ECC1C517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842"/>
          <a:stretch/>
        </p:blipFill>
        <p:spPr>
          <a:xfrm>
            <a:off x="1209740" y="1049610"/>
            <a:ext cx="3339949" cy="5040000"/>
          </a:xfrm>
        </p:spPr>
      </p:pic>
      <p:pic>
        <p:nvPicPr>
          <p:cNvPr id="14" name="Obrázok 13" descr="Obrázok, na ktorom je text, snímka obrazovky, rad, diagram&#10;&#10;Automaticky generovaný popis">
            <a:extLst>
              <a:ext uri="{FF2B5EF4-FFF2-40B4-BE49-F238E27FC236}">
                <a16:creationId xmlns:a16="http://schemas.microsoft.com/office/drawing/2014/main" id="{D4CE3F4C-F31F-D055-0DA3-711E1CF6B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33877" b="94017"/>
          <a:stretch/>
        </p:blipFill>
        <p:spPr>
          <a:xfrm>
            <a:off x="4944782" y="1055119"/>
            <a:ext cx="2826097" cy="298125"/>
          </a:xfrm>
          <a:prstGeom prst="rect">
            <a:avLst/>
          </a:prstGeom>
        </p:spPr>
      </p:pic>
      <p:pic>
        <p:nvPicPr>
          <p:cNvPr id="13" name="Zástupný objekt pre obsah 5" descr="Obrázok, na ktorom je text, snímka obrazovky, rad, diagram&#10;&#10;Automaticky generovaný popis">
            <a:extLst>
              <a:ext uri="{FF2B5EF4-FFF2-40B4-BE49-F238E27FC236}">
                <a16:creationId xmlns:a16="http://schemas.microsoft.com/office/drawing/2014/main" id="{A457F5BA-C0B8-187B-285F-E16D2335D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725" r="32786" b="94262"/>
          <a:stretch/>
        </p:blipFill>
        <p:spPr>
          <a:xfrm>
            <a:off x="1755458" y="1078793"/>
            <a:ext cx="2725289" cy="270000"/>
          </a:xfrm>
          <a:prstGeom prst="rect">
            <a:avLst/>
          </a:prstGeom>
        </p:spPr>
      </p:pic>
      <p:pic>
        <p:nvPicPr>
          <p:cNvPr id="12" name="Obrázok 11" descr="Obrázok, na ktorom je text, snímka obrazovky, diagram, vývoj&#10;&#10;Automaticky generovaný popis">
            <a:extLst>
              <a:ext uri="{FF2B5EF4-FFF2-40B4-BE49-F238E27FC236}">
                <a16:creationId xmlns:a16="http://schemas.microsoft.com/office/drawing/2014/main" id="{7A7F2200-948F-8452-C114-69393449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1346" r="33121" b="94038"/>
          <a:stretch/>
        </p:blipFill>
        <p:spPr>
          <a:xfrm>
            <a:off x="8262525" y="1078793"/>
            <a:ext cx="2888491" cy="23304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7D69F05-F15C-438E-3246-391E5D080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832" y="3649407"/>
            <a:ext cx="1392767" cy="1468581"/>
          </a:xfrm>
          <a:prstGeom prst="rect">
            <a:avLst/>
          </a:prstGeom>
          <a:ln w="19050">
            <a:noFill/>
          </a:ln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996CBAAD-D374-AA0C-3234-BB277D793F6F}"/>
              </a:ext>
            </a:extLst>
          </p:cNvPr>
          <p:cNvSpPr txBox="1"/>
          <p:nvPr/>
        </p:nvSpPr>
        <p:spPr>
          <a:xfrm>
            <a:off x="9625662" y="3420286"/>
            <a:ext cx="131959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bg1"/>
                </a:solidFill>
              </a:rPr>
              <a:t>Wind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direction</a:t>
            </a:r>
            <a:endParaRPr lang="sk-SK" sz="1400" dirty="0">
              <a:solidFill>
                <a:schemeClr val="bg1"/>
              </a:solidFill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1626902E-3CAC-97E0-5525-EA2574319D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8"/>
          <a:stretch/>
        </p:blipFill>
        <p:spPr>
          <a:xfrm>
            <a:off x="2976019" y="3684816"/>
            <a:ext cx="1365661" cy="1368895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9B8B8978-1F26-3853-CC3F-D87C5F6DD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677"/>
          <a:stretch/>
        </p:blipFill>
        <p:spPr>
          <a:xfrm>
            <a:off x="6193277" y="6136540"/>
            <a:ext cx="4680000" cy="590609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AE40C13A-6CB7-60E6-B794-EBDE656558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457"/>
          <a:stretch/>
        </p:blipFill>
        <p:spPr>
          <a:xfrm>
            <a:off x="1380246" y="6136540"/>
            <a:ext cx="4697844" cy="610365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F6BA0E1D-F51B-7069-515C-1EFAC4ECC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034" y="5784294"/>
            <a:ext cx="817475" cy="175565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3922FB7C-1CE3-88FA-9F34-F90FBA65A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987" y="5784293"/>
            <a:ext cx="817475" cy="175565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4433CC8A-E826-4D9A-B38D-6F4C37C12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5030" y="5784292"/>
            <a:ext cx="817475" cy="175565"/>
          </a:xfrm>
          <a:prstGeom prst="rect">
            <a:avLst/>
          </a:prstGeom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D206D8C9-3226-DB34-A38A-813E4B853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232" y="3162221"/>
            <a:ext cx="274321" cy="594361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id="{A71B077C-752D-6079-5492-B318017D4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469" y="3162221"/>
            <a:ext cx="274321" cy="594361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4F0BF145-C509-F199-FC00-D4237AC6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2430" y="3133702"/>
            <a:ext cx="274321" cy="594361"/>
          </a:xfrm>
          <a:prstGeom prst="rect">
            <a:avLst/>
          </a:prstGeom>
        </p:spPr>
      </p:pic>
      <p:pic>
        <p:nvPicPr>
          <p:cNvPr id="44" name="Grafický objekt 43" descr="Kométa obrys">
            <a:extLst>
              <a:ext uri="{FF2B5EF4-FFF2-40B4-BE49-F238E27FC236}">
                <a16:creationId xmlns:a16="http://schemas.microsoft.com/office/drawing/2014/main" id="{551B92F3-DADD-6832-31A3-1290B7B22E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45" name="Zástupný objekt pre číslo snímky 48">
            <a:extLst>
              <a:ext uri="{FF2B5EF4-FFF2-40B4-BE49-F238E27FC236}">
                <a16:creationId xmlns:a16="http://schemas.microsoft.com/office/drawing/2014/main" id="{E2CAAB47-9043-1B5B-E564-B30499DE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FC213DB8-63C1-B205-215A-8002B5A6CBF9}"/>
              </a:ext>
            </a:extLst>
          </p:cNvPr>
          <p:cNvSpPr txBox="1"/>
          <p:nvPr/>
        </p:nvSpPr>
        <p:spPr>
          <a:xfrm>
            <a:off x="3075924" y="3436584"/>
            <a:ext cx="131959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k-SK" sz="1400" dirty="0" err="1">
                <a:solidFill>
                  <a:schemeClr val="bg1"/>
                </a:solidFill>
              </a:rPr>
              <a:t>Wind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direction</a:t>
            </a:r>
            <a:endParaRPr lang="sk-SK" sz="1400" dirty="0">
              <a:solidFill>
                <a:schemeClr val="bg1"/>
              </a:solidFill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2A51796C-0A36-BD41-5BE0-13447B06B321}"/>
              </a:ext>
            </a:extLst>
          </p:cNvPr>
          <p:cNvGrpSpPr/>
          <p:nvPr/>
        </p:nvGrpSpPr>
        <p:grpSpPr>
          <a:xfrm>
            <a:off x="4527483" y="1049610"/>
            <a:ext cx="3339950" cy="5040000"/>
            <a:chOff x="4527483" y="1049610"/>
            <a:chExt cx="3339950" cy="5040000"/>
          </a:xfrm>
        </p:grpSpPr>
        <p:pic>
          <p:nvPicPr>
            <p:cNvPr id="8" name="Obrázok 7" descr="Obrázok, na ktorom je text, snímka obrazovky, rad, diagram&#10;&#10;Automaticky generovaný popis">
              <a:extLst>
                <a:ext uri="{FF2B5EF4-FFF2-40B4-BE49-F238E27FC236}">
                  <a16:creationId xmlns:a16="http://schemas.microsoft.com/office/drawing/2014/main" id="{54E1B0B0-22C7-E8E9-5E0F-AC331739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85"/>
            <a:stretch/>
          </p:blipFill>
          <p:spPr>
            <a:xfrm>
              <a:off x="4527483" y="1049610"/>
              <a:ext cx="3339950" cy="5040000"/>
            </a:xfrm>
            <a:prstGeom prst="rect">
              <a:avLst/>
            </a:prstGeom>
          </p:spPr>
        </p:pic>
        <p:cxnSp>
          <p:nvCxnSpPr>
            <p:cNvPr id="5" name="Rovná spojnica 4">
              <a:extLst>
                <a:ext uri="{FF2B5EF4-FFF2-40B4-BE49-F238E27FC236}">
                  <a16:creationId xmlns:a16="http://schemas.microsoft.com/office/drawing/2014/main" id="{B26DFA17-0068-1155-CCDA-C93E67440E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0611" y="2189745"/>
              <a:ext cx="172452" cy="26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2110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Obrázok, na ktorom je text, snímka obrazovky, diagram, písmo&#10;&#10;Automaticky generovaný popis">
            <a:extLst>
              <a:ext uri="{FF2B5EF4-FFF2-40B4-BE49-F238E27FC236}">
                <a16:creationId xmlns:a16="http://schemas.microsoft.com/office/drawing/2014/main" id="{BE577EB9-97AC-FA90-4211-8ABF80119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4" y="2023541"/>
            <a:ext cx="5508684" cy="43245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2C2100-AE54-8187-D741-887DA1D5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Strewn</a:t>
            </a:r>
            <a:r>
              <a:rPr lang="sk-SK" dirty="0"/>
              <a:t> </a:t>
            </a:r>
            <a:r>
              <a:rPr lang="sk-SK" dirty="0" err="1"/>
              <a:t>field</a:t>
            </a:r>
            <a:endParaRPr lang="sk-SK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3FBBC89-33A5-F514-B95E-3A4A1B2DC63B}"/>
              </a:ext>
            </a:extLst>
          </p:cNvPr>
          <p:cNvSpPr/>
          <p:nvPr/>
        </p:nvSpPr>
        <p:spPr>
          <a:xfrm>
            <a:off x="4949072" y="2639506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9A9E04A-3AA0-02C3-FF32-8B7619E63B29}"/>
              </a:ext>
            </a:extLst>
          </p:cNvPr>
          <p:cNvSpPr/>
          <p:nvPr/>
        </p:nvSpPr>
        <p:spPr>
          <a:xfrm>
            <a:off x="5246018" y="2639506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5F5B0B9-DB89-AD4F-7463-E72B9D66E030}"/>
              </a:ext>
            </a:extLst>
          </p:cNvPr>
          <p:cNvSpPr/>
          <p:nvPr/>
        </p:nvSpPr>
        <p:spPr>
          <a:xfrm>
            <a:off x="5246018" y="2520395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10EA6A8-B8E4-B52D-906B-117ED2073443}"/>
              </a:ext>
            </a:extLst>
          </p:cNvPr>
          <p:cNvSpPr/>
          <p:nvPr/>
        </p:nvSpPr>
        <p:spPr>
          <a:xfrm>
            <a:off x="4539007" y="4837523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0301A8B-FA35-9FE4-784C-4BD000BB3AB3}"/>
              </a:ext>
            </a:extLst>
          </p:cNvPr>
          <p:cNvSpPr/>
          <p:nvPr/>
        </p:nvSpPr>
        <p:spPr>
          <a:xfrm>
            <a:off x="6233461" y="5561579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1D2448D-07AD-5F04-99C1-D1E19F400577}"/>
              </a:ext>
            </a:extLst>
          </p:cNvPr>
          <p:cNvSpPr/>
          <p:nvPr/>
        </p:nvSpPr>
        <p:spPr>
          <a:xfrm>
            <a:off x="5276466" y="2804042"/>
            <a:ext cx="45719" cy="4905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E1BF9A0-7522-B6CA-E34A-147D6825C7D8}"/>
              </a:ext>
            </a:extLst>
          </p:cNvPr>
          <p:cNvSpPr/>
          <p:nvPr/>
        </p:nvSpPr>
        <p:spPr>
          <a:xfrm>
            <a:off x="5555037" y="2716956"/>
            <a:ext cx="45719" cy="4905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7D04BBF-07B8-0CBD-F2D6-CC5110583B91}"/>
              </a:ext>
            </a:extLst>
          </p:cNvPr>
          <p:cNvSpPr/>
          <p:nvPr/>
        </p:nvSpPr>
        <p:spPr>
          <a:xfrm>
            <a:off x="5555037" y="2807671"/>
            <a:ext cx="45719" cy="4905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ástupný objekt pre obsah 21">
            <a:extLst>
              <a:ext uri="{FF2B5EF4-FFF2-40B4-BE49-F238E27FC236}">
                <a16:creationId xmlns:a16="http://schemas.microsoft.com/office/drawing/2014/main" id="{7847D920-6799-6D04-9741-28F07376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227" y="2052116"/>
            <a:ext cx="3644032" cy="4120084"/>
          </a:xfrm>
        </p:spPr>
        <p:txBody>
          <a:bodyPr/>
          <a:lstStyle/>
          <a:p>
            <a:r>
              <a:rPr lang="sk-SK" dirty="0">
                <a:solidFill>
                  <a:srgbClr val="D7FAC2"/>
                </a:solidFill>
              </a:rPr>
              <a:t>Single-body</a:t>
            </a:r>
            <a:r>
              <a:rPr lang="sk-SK" dirty="0"/>
              <a:t> 131 g</a:t>
            </a:r>
            <a:br>
              <a:rPr lang="sk-SK" dirty="0"/>
            </a:br>
            <a:r>
              <a:rPr lang="sk-SK" dirty="0" err="1">
                <a:solidFill>
                  <a:srgbClr val="FFD1FF"/>
                </a:solidFill>
              </a:rPr>
              <a:t>leading</a:t>
            </a:r>
            <a:r>
              <a:rPr lang="sk-SK" dirty="0">
                <a:solidFill>
                  <a:srgbClr val="FFD1FF"/>
                </a:solidFill>
              </a:rPr>
              <a:t> fragment </a:t>
            </a:r>
            <a:r>
              <a:rPr lang="sk-SK" dirty="0"/>
              <a:t>67 g</a:t>
            </a:r>
            <a:br>
              <a:rPr lang="sk-SK" dirty="0"/>
            </a:br>
            <a:r>
              <a:rPr lang="sk-SK" dirty="0" err="1">
                <a:solidFill>
                  <a:schemeClr val="tx2"/>
                </a:solidFill>
              </a:rPr>
              <a:t>fragments</a:t>
            </a:r>
            <a:r>
              <a:rPr lang="sk-SK" dirty="0"/>
              <a:t> 0.1 - 2 g</a:t>
            </a:r>
          </a:p>
        </p:txBody>
      </p:sp>
      <p:pic>
        <p:nvPicPr>
          <p:cNvPr id="24" name="Grafický objekt 23" descr="Kométa obrys">
            <a:extLst>
              <a:ext uri="{FF2B5EF4-FFF2-40B4-BE49-F238E27FC236}">
                <a16:creationId xmlns:a16="http://schemas.microsoft.com/office/drawing/2014/main" id="{09BC13BB-BEDC-0BB9-7EF6-03261E32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25" name="Zástupný objekt pre číslo snímky 48">
            <a:extLst>
              <a:ext uri="{FF2B5EF4-FFF2-40B4-BE49-F238E27FC236}">
                <a16:creationId xmlns:a16="http://schemas.microsoft.com/office/drawing/2014/main" id="{FD9B1161-CD87-0D0A-604B-CC93ACF2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52622F94-29E5-618C-02E0-1D1C22EFE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818" y="2023541"/>
            <a:ext cx="4399973" cy="432450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2B58D33-0C7E-B97B-682A-9C4C718DE1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8"/>
          <a:stretch/>
        </p:blipFill>
        <p:spPr>
          <a:xfrm>
            <a:off x="6961375" y="2052116"/>
            <a:ext cx="4269373" cy="42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4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2100-AE54-8187-D741-887DA1D5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Strewn</a:t>
            </a:r>
            <a:r>
              <a:rPr lang="sk-SK" dirty="0"/>
              <a:t> </a:t>
            </a:r>
            <a:r>
              <a:rPr lang="sk-SK" dirty="0" err="1"/>
              <a:t>field</a:t>
            </a:r>
            <a:endParaRPr lang="sk-SK" dirty="0"/>
          </a:p>
        </p:txBody>
      </p:sp>
      <p:sp>
        <p:nvSpPr>
          <p:cNvPr id="22" name="Zástupný objekt pre obsah 21">
            <a:extLst>
              <a:ext uri="{FF2B5EF4-FFF2-40B4-BE49-F238E27FC236}">
                <a16:creationId xmlns:a16="http://schemas.microsoft.com/office/drawing/2014/main" id="{7847D920-6799-6D04-9741-28F07376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227" y="2052116"/>
            <a:ext cx="3644032" cy="4120084"/>
          </a:xfrm>
        </p:spPr>
        <p:txBody>
          <a:bodyPr/>
          <a:lstStyle/>
          <a:p>
            <a:r>
              <a:rPr lang="sk-SK" dirty="0">
                <a:solidFill>
                  <a:srgbClr val="D7FAC2"/>
                </a:solidFill>
              </a:rPr>
              <a:t>Single-body</a:t>
            </a:r>
            <a:r>
              <a:rPr lang="sk-SK" dirty="0">
                <a:solidFill>
                  <a:srgbClr val="BEF69C"/>
                </a:solidFill>
              </a:rPr>
              <a:t> </a:t>
            </a:r>
            <a:r>
              <a:rPr lang="sk-SK" dirty="0"/>
              <a:t>19 g</a:t>
            </a:r>
            <a:br>
              <a:rPr lang="sk-SK" dirty="0"/>
            </a:br>
            <a:r>
              <a:rPr lang="sk-SK" dirty="0" err="1">
                <a:solidFill>
                  <a:srgbClr val="FFD1FF"/>
                </a:solidFill>
              </a:rPr>
              <a:t>leading</a:t>
            </a:r>
            <a:r>
              <a:rPr lang="sk-SK" dirty="0">
                <a:solidFill>
                  <a:srgbClr val="FFD1FF"/>
                </a:solidFill>
              </a:rPr>
              <a:t> fragment </a:t>
            </a:r>
            <a:r>
              <a:rPr lang="sk-SK" dirty="0"/>
              <a:t>11 g</a:t>
            </a:r>
            <a:br>
              <a:rPr lang="sk-SK" dirty="0"/>
            </a:br>
            <a:r>
              <a:rPr lang="sk-SK" dirty="0" err="1">
                <a:solidFill>
                  <a:schemeClr val="tx2"/>
                </a:solidFill>
              </a:rPr>
              <a:t>fragments</a:t>
            </a:r>
            <a:r>
              <a:rPr lang="sk-SK" dirty="0"/>
              <a:t> 0.001 - 3 g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0A6714E-EE29-92BD-8226-981B2249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35" y="2023541"/>
            <a:ext cx="5652277" cy="432000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37388872-7D25-E2A6-C9D6-589FEEF5846E}"/>
              </a:ext>
            </a:extLst>
          </p:cNvPr>
          <p:cNvSpPr/>
          <p:nvPr/>
        </p:nvSpPr>
        <p:spPr>
          <a:xfrm>
            <a:off x="1794239" y="5561423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76A46E0-50D9-EA9A-72C8-47F4C60AD851}"/>
              </a:ext>
            </a:extLst>
          </p:cNvPr>
          <p:cNvSpPr/>
          <p:nvPr/>
        </p:nvSpPr>
        <p:spPr>
          <a:xfrm>
            <a:off x="3899264" y="5056598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DD3DE43-ACEC-3B7D-8FBD-0EA7B786679C}"/>
              </a:ext>
            </a:extLst>
          </p:cNvPr>
          <p:cNvSpPr/>
          <p:nvPr/>
        </p:nvSpPr>
        <p:spPr>
          <a:xfrm>
            <a:off x="3715121" y="4380323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4AA13994-2D96-99D4-AF9F-D306324F0C9D}"/>
              </a:ext>
            </a:extLst>
          </p:cNvPr>
          <p:cNvSpPr/>
          <p:nvPr/>
        </p:nvSpPr>
        <p:spPr>
          <a:xfrm>
            <a:off x="5832839" y="3008723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2A9258B-44F8-E5AC-FA3B-26F7933F4D8C}"/>
              </a:ext>
            </a:extLst>
          </p:cNvPr>
          <p:cNvSpPr/>
          <p:nvPr/>
        </p:nvSpPr>
        <p:spPr>
          <a:xfrm>
            <a:off x="5767889" y="3000976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C4CDE81-DC9A-397C-0D9E-09762C6F9B80}"/>
              </a:ext>
            </a:extLst>
          </p:cNvPr>
          <p:cNvSpPr/>
          <p:nvPr/>
        </p:nvSpPr>
        <p:spPr>
          <a:xfrm>
            <a:off x="6019724" y="2821191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1" name="Grafický objekt 20" descr="Kométa obrys">
            <a:extLst>
              <a:ext uri="{FF2B5EF4-FFF2-40B4-BE49-F238E27FC236}">
                <a16:creationId xmlns:a16="http://schemas.microsoft.com/office/drawing/2014/main" id="{60A5ED99-6206-46A4-39A3-F796EA9F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23" name="Zástupný objekt pre číslo snímky 48">
            <a:extLst>
              <a:ext uri="{FF2B5EF4-FFF2-40B4-BE49-F238E27FC236}">
                <a16:creationId xmlns:a16="http://schemas.microsoft.com/office/drawing/2014/main" id="{B338A100-91BA-8C8A-3842-C0D4C9C7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95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2100-AE54-8187-D741-887DA1D5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Strewn</a:t>
            </a:r>
            <a:r>
              <a:rPr lang="sk-SK" dirty="0"/>
              <a:t> </a:t>
            </a:r>
            <a:r>
              <a:rPr lang="sk-SK" dirty="0" err="1"/>
              <a:t>field</a:t>
            </a:r>
            <a:endParaRPr lang="sk-SK" dirty="0"/>
          </a:p>
        </p:txBody>
      </p:sp>
      <p:sp>
        <p:nvSpPr>
          <p:cNvPr id="22" name="Zástupný objekt pre obsah 21">
            <a:extLst>
              <a:ext uri="{FF2B5EF4-FFF2-40B4-BE49-F238E27FC236}">
                <a16:creationId xmlns:a16="http://schemas.microsoft.com/office/drawing/2014/main" id="{7847D920-6799-6D04-9741-28F07376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227" y="2052116"/>
            <a:ext cx="3644032" cy="4120084"/>
          </a:xfrm>
        </p:spPr>
        <p:txBody>
          <a:bodyPr/>
          <a:lstStyle/>
          <a:p>
            <a:r>
              <a:rPr lang="sk-SK" dirty="0">
                <a:solidFill>
                  <a:srgbClr val="D7FAC2"/>
                </a:solidFill>
              </a:rPr>
              <a:t>Single-body</a:t>
            </a:r>
            <a:r>
              <a:rPr lang="sk-SK" dirty="0"/>
              <a:t> 19 g</a:t>
            </a:r>
            <a:br>
              <a:rPr lang="sk-SK" dirty="0"/>
            </a:br>
            <a:r>
              <a:rPr lang="sk-SK" dirty="0" err="1">
                <a:solidFill>
                  <a:srgbClr val="FFD1FF"/>
                </a:solidFill>
              </a:rPr>
              <a:t>leading</a:t>
            </a:r>
            <a:r>
              <a:rPr lang="sk-SK" dirty="0"/>
              <a:t> </a:t>
            </a:r>
            <a:r>
              <a:rPr lang="sk-SK" dirty="0">
                <a:solidFill>
                  <a:srgbClr val="FFD1FF"/>
                </a:solidFill>
              </a:rPr>
              <a:t>fragment</a:t>
            </a:r>
            <a:r>
              <a:rPr lang="sk-SK" dirty="0"/>
              <a:t> 11 g</a:t>
            </a:r>
            <a:br>
              <a:rPr lang="sk-SK" dirty="0"/>
            </a:br>
            <a:r>
              <a:rPr lang="sk-SK" dirty="0" err="1">
                <a:solidFill>
                  <a:schemeClr val="tx2"/>
                </a:solidFill>
              </a:rPr>
              <a:t>fragments</a:t>
            </a:r>
            <a:r>
              <a:rPr lang="sk-SK" dirty="0"/>
              <a:t> 0.01 - 2 g</a:t>
            </a:r>
          </a:p>
        </p:txBody>
      </p:sp>
      <p:pic>
        <p:nvPicPr>
          <p:cNvPr id="4" name="Obrázok 3" descr="Obrázok, na ktorom je text, snímka obrazovky, písmo, diagram&#10;&#10;Automaticky generovaný popis">
            <a:extLst>
              <a:ext uri="{FF2B5EF4-FFF2-40B4-BE49-F238E27FC236}">
                <a16:creationId xmlns:a16="http://schemas.microsoft.com/office/drawing/2014/main" id="{6E877CA7-7429-FD76-93B9-BAA368DF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27" y="2023541"/>
            <a:ext cx="5652277" cy="43200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22ECAB2-AEBA-8143-0CC6-49728FC320FB}"/>
              </a:ext>
            </a:extLst>
          </p:cNvPr>
          <p:cNvSpPr/>
          <p:nvPr/>
        </p:nvSpPr>
        <p:spPr>
          <a:xfrm>
            <a:off x="1819242" y="5575351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E041B53-F955-F98E-DBE4-A70FDABC0B9C}"/>
              </a:ext>
            </a:extLst>
          </p:cNvPr>
          <p:cNvSpPr/>
          <p:nvPr/>
        </p:nvSpPr>
        <p:spPr>
          <a:xfrm>
            <a:off x="1819242" y="5403312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43D3A07-92E5-D2FF-8924-3AEFA8C0082D}"/>
              </a:ext>
            </a:extLst>
          </p:cNvPr>
          <p:cNvSpPr/>
          <p:nvPr/>
        </p:nvSpPr>
        <p:spPr>
          <a:xfrm>
            <a:off x="1937854" y="5383403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5B9CC24-B853-04F3-1518-0F789EF935DE}"/>
              </a:ext>
            </a:extLst>
          </p:cNvPr>
          <p:cNvSpPr/>
          <p:nvPr/>
        </p:nvSpPr>
        <p:spPr>
          <a:xfrm>
            <a:off x="1878548" y="5230785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51363048-40C5-F7E3-AD2A-391433841E81}"/>
              </a:ext>
            </a:extLst>
          </p:cNvPr>
          <p:cNvSpPr/>
          <p:nvPr/>
        </p:nvSpPr>
        <p:spPr>
          <a:xfrm>
            <a:off x="4810092" y="2897378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80B9E5C-8540-73CD-486B-B5E2CCB5EE24}"/>
              </a:ext>
            </a:extLst>
          </p:cNvPr>
          <p:cNvSpPr/>
          <p:nvPr/>
        </p:nvSpPr>
        <p:spPr>
          <a:xfrm>
            <a:off x="6254700" y="2306828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96FDF32-8C94-3272-E2D4-8288C3565266}"/>
              </a:ext>
            </a:extLst>
          </p:cNvPr>
          <p:cNvSpPr/>
          <p:nvPr/>
        </p:nvSpPr>
        <p:spPr>
          <a:xfrm>
            <a:off x="6283275" y="2359359"/>
            <a:ext cx="669304" cy="33633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1" name="Grafický objekt 20" descr="Kométa obrys">
            <a:extLst>
              <a:ext uri="{FF2B5EF4-FFF2-40B4-BE49-F238E27FC236}">
                <a16:creationId xmlns:a16="http://schemas.microsoft.com/office/drawing/2014/main" id="{2B364136-A7C3-4EDD-8A33-009599843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23" name="Zástupný objekt pre číslo snímky 48">
            <a:extLst>
              <a:ext uri="{FF2B5EF4-FFF2-40B4-BE49-F238E27FC236}">
                <a16:creationId xmlns:a16="http://schemas.microsoft.com/office/drawing/2014/main" id="{36F24B1F-3B48-8689-E406-1B9B4872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6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80E8A-4CAD-4CF6-913D-276553B7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Conclusions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04FB34-9147-7F02-8587-725FF7BF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4" y="2052116"/>
            <a:ext cx="8867775" cy="3997828"/>
          </a:xfrm>
        </p:spPr>
        <p:txBody>
          <a:bodyPr/>
          <a:lstStyle/>
          <a:p>
            <a:r>
              <a:rPr lang="sk-SK" dirty="0" err="1"/>
              <a:t>Determined</a:t>
            </a:r>
            <a:r>
              <a:rPr lang="sk-SK" dirty="0"/>
              <a:t> </a:t>
            </a:r>
            <a:r>
              <a:rPr lang="sk-SK" dirty="0" err="1"/>
              <a:t>characteristics</a:t>
            </a:r>
            <a:r>
              <a:rPr lang="sk-SK" dirty="0"/>
              <a:t> in </a:t>
            </a:r>
            <a:r>
              <a:rPr lang="sk-SK" dirty="0" err="1"/>
              <a:t>agreement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asteroidal </a:t>
            </a:r>
            <a:r>
              <a:rPr lang="sk-SK" dirty="0" err="1"/>
              <a:t>material</a:t>
            </a:r>
            <a:endParaRPr lang="sk-SK" dirty="0"/>
          </a:p>
          <a:p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cases</a:t>
            </a:r>
            <a:r>
              <a:rPr lang="sk-SK" dirty="0"/>
              <a:t> show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trend in </a:t>
            </a:r>
            <a:r>
              <a:rPr lang="sk-SK" dirty="0" err="1"/>
              <a:t>fragmentation</a:t>
            </a:r>
            <a:r>
              <a:rPr lang="sk-SK" dirty="0"/>
              <a:t> </a:t>
            </a:r>
            <a:r>
              <a:rPr lang="sk-SK" dirty="0" err="1"/>
              <a:t>along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flight</a:t>
            </a:r>
            <a:endParaRPr lang="sk-SK" dirty="0"/>
          </a:p>
          <a:p>
            <a:r>
              <a:rPr lang="sk-SK" dirty="0" err="1"/>
              <a:t>Including</a:t>
            </a:r>
            <a:r>
              <a:rPr lang="sk-SK" dirty="0"/>
              <a:t> </a:t>
            </a:r>
            <a:r>
              <a:rPr lang="sk-SK" dirty="0" err="1"/>
              <a:t>fragmentation</a:t>
            </a:r>
            <a:r>
              <a:rPr lang="sk-SK" dirty="0"/>
              <a:t> </a:t>
            </a:r>
            <a:r>
              <a:rPr lang="sk-SK" dirty="0" err="1"/>
              <a:t>restricts</a:t>
            </a:r>
            <a:r>
              <a:rPr lang="sk-SK" dirty="0"/>
              <a:t> </a:t>
            </a:r>
            <a:r>
              <a:rPr lang="sk-SK" dirty="0" err="1"/>
              <a:t>ablation</a:t>
            </a:r>
            <a:r>
              <a:rPr lang="sk-SK" dirty="0"/>
              <a:t> </a:t>
            </a:r>
            <a:r>
              <a:rPr lang="sk-SK" dirty="0" err="1"/>
              <a:t>coefficient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 err="1"/>
              <a:t>improves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light</a:t>
            </a:r>
            <a:r>
              <a:rPr lang="sk-SK" dirty="0"/>
              <a:t> </a:t>
            </a:r>
            <a:r>
              <a:rPr lang="sk-SK" dirty="0" err="1"/>
              <a:t>curve</a:t>
            </a:r>
            <a:r>
              <a:rPr lang="sk-SK" dirty="0"/>
              <a:t> fit, </a:t>
            </a:r>
            <a:r>
              <a:rPr lang="sk-SK" dirty="0" err="1"/>
              <a:t>does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disrupt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dynamics</a:t>
            </a:r>
            <a:r>
              <a:rPr lang="sk-SK" dirty="0"/>
              <a:t> fit</a:t>
            </a:r>
          </a:p>
          <a:p>
            <a:r>
              <a:rPr lang="sk-SK" dirty="0" err="1"/>
              <a:t>Strewn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single-body </a:t>
            </a:r>
            <a:r>
              <a:rPr lang="sk-SK" dirty="0" err="1"/>
              <a:t>approximation</a:t>
            </a:r>
            <a:r>
              <a:rPr lang="sk-SK" dirty="0"/>
              <a:t> </a:t>
            </a:r>
            <a:r>
              <a:rPr lang="sk-SK" dirty="0" err="1"/>
              <a:t>differs</a:t>
            </a:r>
            <a:r>
              <a:rPr lang="sk-SK" dirty="0"/>
              <a:t> </a:t>
            </a:r>
            <a:r>
              <a:rPr lang="sk-SK" dirty="0" err="1"/>
              <a:t>significantly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estimate</a:t>
            </a:r>
            <a:r>
              <a:rPr lang="sk-SK" dirty="0"/>
              <a:t> </a:t>
            </a:r>
            <a:r>
              <a:rPr lang="sk-SK" dirty="0" err="1"/>
              <a:t>made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fragments</a:t>
            </a:r>
            <a:r>
              <a:rPr lang="sk-SK" dirty="0"/>
              <a:t> - </a:t>
            </a:r>
            <a:r>
              <a:rPr lang="sk-SK" dirty="0" err="1"/>
              <a:t>leading</a:t>
            </a:r>
            <a:r>
              <a:rPr lang="sk-SK" dirty="0"/>
              <a:t> fragment </a:t>
            </a:r>
            <a:r>
              <a:rPr lang="sk-SK" dirty="0" err="1"/>
              <a:t>follows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meteorite </a:t>
            </a:r>
            <a:r>
              <a:rPr lang="sk-SK" dirty="0" err="1"/>
              <a:t>line</a:t>
            </a:r>
            <a:r>
              <a:rPr lang="sk-SK" dirty="0"/>
              <a:t>, </a:t>
            </a:r>
            <a:r>
              <a:rPr lang="sk-SK" dirty="0" err="1"/>
              <a:t>others</a:t>
            </a:r>
            <a:r>
              <a:rPr lang="sk-SK" dirty="0"/>
              <a:t> </a:t>
            </a:r>
            <a:r>
              <a:rPr lang="sk-SK" dirty="0" err="1"/>
              <a:t>mostly</a:t>
            </a:r>
            <a:r>
              <a:rPr lang="sk-SK" dirty="0"/>
              <a:t> </a:t>
            </a:r>
            <a:r>
              <a:rPr lang="sk-SK" dirty="0" err="1"/>
              <a:t>affected</a:t>
            </a:r>
            <a:r>
              <a:rPr lang="sk-SK" dirty="0"/>
              <a:t> by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wind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Grafický objekt 3" descr="Kométa obrys">
            <a:extLst>
              <a:ext uri="{FF2B5EF4-FFF2-40B4-BE49-F238E27FC236}">
                <a16:creationId xmlns:a16="http://schemas.microsoft.com/office/drawing/2014/main" id="{3212F8B0-D908-DC3D-0B9C-881F847C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5" name="Zástupný objekt pre číslo snímky 48">
            <a:extLst>
              <a:ext uri="{FF2B5EF4-FFF2-40B4-BE49-F238E27FC236}">
                <a16:creationId xmlns:a16="http://schemas.microsoft.com/office/drawing/2014/main" id="{23C4A610-6FB3-4D4C-FD4A-434E6073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430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39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731234-6355-358A-13CE-B3A70551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16" y="2941325"/>
            <a:ext cx="8868633" cy="1540276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</a:t>
            </a:r>
            <a:r>
              <a:rPr lang="sk-SK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k-SK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</a:t>
            </a:r>
            <a:r>
              <a:rPr lang="sk-SK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k-SK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for</a:t>
            </a:r>
            <a:r>
              <a:rPr lang="sk-SK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k-SK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  <a:r>
              <a:rPr lang="sk-SK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k-SK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attention</a:t>
            </a:r>
            <a:r>
              <a:rPr lang="sk-SK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4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3C746-46AF-C558-56C1-BCD5DA82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Literature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F94984-4813-B11E-41D0-E0C9967D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Z. </a:t>
            </a:r>
            <a:r>
              <a:rPr lang="sk-SK" dirty="0" err="1"/>
              <a:t>Ceplecha</a:t>
            </a:r>
            <a:r>
              <a:rPr lang="sk-SK" dirty="0"/>
              <a:t>, J. Borovička, W.G. </a:t>
            </a:r>
            <a:r>
              <a:rPr lang="sk-SK" dirty="0" err="1"/>
              <a:t>Elford</a:t>
            </a:r>
            <a:r>
              <a:rPr lang="sk-SK" dirty="0"/>
              <a:t>, et al. Meteor </a:t>
            </a:r>
            <a:r>
              <a:rPr lang="sk-SK" dirty="0" err="1"/>
              <a:t>Phenomena</a:t>
            </a:r>
            <a:r>
              <a:rPr lang="sk-SK" dirty="0"/>
              <a:t> and </a:t>
            </a:r>
            <a:r>
              <a:rPr lang="sk-SK" dirty="0" err="1"/>
              <a:t>Bodies</a:t>
            </a:r>
            <a:r>
              <a:rPr lang="sk-SK" dirty="0"/>
              <a:t>. </a:t>
            </a:r>
            <a:r>
              <a:rPr lang="sk-SK" dirty="0" err="1"/>
              <a:t>Space</a:t>
            </a:r>
            <a:r>
              <a:rPr lang="sk-SK" dirty="0"/>
              <a:t> </a:t>
            </a:r>
            <a:r>
              <a:rPr lang="sk-SK" dirty="0" err="1"/>
              <a:t>Science</a:t>
            </a:r>
            <a:r>
              <a:rPr lang="sk-SK" dirty="0"/>
              <a:t> </a:t>
            </a:r>
            <a:r>
              <a:rPr lang="sk-SK" dirty="0" err="1"/>
              <a:t>Reviews</a:t>
            </a:r>
            <a:r>
              <a:rPr lang="sk-SK" dirty="0"/>
              <a:t>, 84(3/4):327–471, 1998.</a:t>
            </a:r>
          </a:p>
          <a:p>
            <a:r>
              <a:rPr lang="sk-SK" dirty="0"/>
              <a:t>J. Borovička, P. Spurný, and L. </a:t>
            </a:r>
            <a:r>
              <a:rPr lang="sk-SK" dirty="0" err="1"/>
              <a:t>Shrbený</a:t>
            </a:r>
            <a:r>
              <a:rPr lang="sk-SK" dirty="0"/>
              <a:t>.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Strengths</a:t>
            </a:r>
            <a:r>
              <a:rPr lang="sk-SK" dirty="0"/>
              <a:t> of </a:t>
            </a:r>
            <a:r>
              <a:rPr lang="sk-SK" dirty="0" err="1"/>
              <a:t>Ordinary</a:t>
            </a:r>
            <a:r>
              <a:rPr lang="sk-SK" dirty="0"/>
              <a:t> </a:t>
            </a:r>
            <a:r>
              <a:rPr lang="sk-SK" dirty="0" err="1"/>
              <a:t>Chondritic</a:t>
            </a:r>
            <a:r>
              <a:rPr lang="sk-SK" dirty="0"/>
              <a:t> </a:t>
            </a:r>
            <a:r>
              <a:rPr lang="sk-SK" dirty="0" err="1"/>
              <a:t>Meteoroids</a:t>
            </a:r>
            <a:r>
              <a:rPr lang="sk-SK" dirty="0"/>
              <a:t> as </a:t>
            </a:r>
            <a:r>
              <a:rPr lang="sk-SK" dirty="0" err="1"/>
              <a:t>Derived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Atmospheric</a:t>
            </a:r>
            <a:r>
              <a:rPr lang="sk-SK" dirty="0"/>
              <a:t> </a:t>
            </a:r>
            <a:r>
              <a:rPr lang="sk-SK" dirty="0" err="1"/>
              <a:t>Fragmentation</a:t>
            </a:r>
            <a:r>
              <a:rPr lang="sk-SK" dirty="0"/>
              <a:t> Modeling.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Astronomical</a:t>
            </a:r>
            <a:r>
              <a:rPr lang="sk-SK" dirty="0"/>
              <a:t> </a:t>
            </a:r>
            <a:r>
              <a:rPr lang="sk-SK" dirty="0" err="1"/>
              <a:t>Journal</a:t>
            </a:r>
            <a:r>
              <a:rPr lang="sk-SK" dirty="0"/>
              <a:t>, 160(1):42, </a:t>
            </a:r>
            <a:r>
              <a:rPr lang="sk-SK" dirty="0" err="1"/>
              <a:t>June</a:t>
            </a:r>
            <a:r>
              <a:rPr lang="sk-SK" dirty="0"/>
              <a:t> 2020.</a:t>
            </a:r>
          </a:p>
          <a:p>
            <a:r>
              <a:rPr lang="sk-SK" dirty="0"/>
              <a:t>J. Borovička, J. Tóth, A. </a:t>
            </a:r>
            <a:r>
              <a:rPr lang="sk-SK" dirty="0" err="1"/>
              <a:t>Igaz</a:t>
            </a:r>
            <a:r>
              <a:rPr lang="sk-SK" dirty="0"/>
              <a:t>, et al. </a:t>
            </a:r>
            <a:r>
              <a:rPr lang="sk-SK" dirty="0" err="1"/>
              <a:t>The</a:t>
            </a:r>
            <a:r>
              <a:rPr lang="sk-SK" dirty="0"/>
              <a:t> Košice meteorite </a:t>
            </a:r>
            <a:r>
              <a:rPr lang="sk-SK" dirty="0" err="1"/>
              <a:t>fall</a:t>
            </a:r>
            <a:r>
              <a:rPr lang="sk-SK" dirty="0"/>
              <a:t>: </a:t>
            </a:r>
            <a:r>
              <a:rPr lang="sk-SK" dirty="0" err="1"/>
              <a:t>Atmospheric</a:t>
            </a:r>
            <a:r>
              <a:rPr lang="sk-SK" dirty="0"/>
              <a:t> </a:t>
            </a:r>
            <a:r>
              <a:rPr lang="sk-SK" dirty="0" err="1"/>
              <a:t>trajectory</a:t>
            </a:r>
            <a:r>
              <a:rPr lang="sk-SK" dirty="0"/>
              <a:t>, </a:t>
            </a:r>
            <a:r>
              <a:rPr lang="sk-SK" dirty="0" err="1"/>
              <a:t>fragmentation</a:t>
            </a:r>
            <a:r>
              <a:rPr lang="sk-SK" dirty="0"/>
              <a:t>, and </a:t>
            </a:r>
            <a:r>
              <a:rPr lang="sk-SK" dirty="0" err="1"/>
              <a:t>orbit</a:t>
            </a:r>
            <a:r>
              <a:rPr lang="sk-SK" dirty="0"/>
              <a:t>. </a:t>
            </a:r>
            <a:r>
              <a:rPr lang="sk-SK" i="1" dirty="0" err="1"/>
              <a:t>Meteoritics</a:t>
            </a:r>
            <a:r>
              <a:rPr lang="sk-SK" i="1" dirty="0"/>
              <a:t> &amp; </a:t>
            </a:r>
            <a:r>
              <a:rPr lang="sk-SK" i="1" dirty="0" err="1"/>
              <a:t>Planetary</a:t>
            </a:r>
            <a:r>
              <a:rPr lang="sk-SK" i="1" dirty="0"/>
              <a:t> </a:t>
            </a:r>
            <a:r>
              <a:rPr lang="sk-SK" i="1" dirty="0" err="1"/>
              <a:t>Science</a:t>
            </a:r>
            <a:r>
              <a:rPr lang="sk-SK" dirty="0"/>
              <a:t>, 48:1757 – 1779 (2013).</a:t>
            </a:r>
          </a:p>
          <a:p>
            <a:r>
              <a:rPr lang="sk-SK" dirty="0"/>
              <a:t>M. Baláž. </a:t>
            </a:r>
            <a:r>
              <a:rPr lang="sk-SK" dirty="0" err="1"/>
              <a:t>Determination</a:t>
            </a:r>
            <a:r>
              <a:rPr lang="sk-SK" dirty="0"/>
              <a:t> of </a:t>
            </a:r>
            <a:r>
              <a:rPr lang="sk-SK" dirty="0" err="1"/>
              <a:t>Total</a:t>
            </a:r>
            <a:r>
              <a:rPr lang="sk-SK" dirty="0"/>
              <a:t> Meteoroid </a:t>
            </a:r>
            <a:r>
              <a:rPr lang="sk-SK" dirty="0" err="1"/>
              <a:t>Flux</a:t>
            </a:r>
            <a:r>
              <a:rPr lang="sk-SK" dirty="0"/>
              <a:t> in Milimetre to Metre </a:t>
            </a:r>
            <a:r>
              <a:rPr lang="sk-SK" dirty="0" err="1"/>
              <a:t>Size</a:t>
            </a:r>
            <a:r>
              <a:rPr lang="sk-SK" dirty="0"/>
              <a:t> </a:t>
            </a:r>
            <a:r>
              <a:rPr lang="sk-SK" dirty="0" err="1"/>
              <a:t>Range</a:t>
            </a:r>
            <a:r>
              <a:rPr lang="sk-SK" dirty="0"/>
              <a:t>. </a:t>
            </a:r>
            <a:r>
              <a:rPr lang="sk-SK" dirty="0" err="1"/>
              <a:t>Master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, Univerzita Komenského v Bratislave, 2018.</a:t>
            </a:r>
          </a:p>
          <a:p>
            <a:r>
              <a:rPr lang="sk-SK" dirty="0"/>
              <a:t>K. </a:t>
            </a:r>
            <a:r>
              <a:rPr lang="sk-SK" dirty="0" err="1"/>
              <a:t>Havrila</a:t>
            </a:r>
            <a:r>
              <a:rPr lang="sk-SK" dirty="0"/>
              <a:t>. Dynamika preletu meteoroidov a prachových častíc planetárnou atmosférou. </a:t>
            </a:r>
            <a:r>
              <a:rPr lang="sk-SK" dirty="0" err="1"/>
              <a:t>Disertation</a:t>
            </a:r>
            <a:r>
              <a:rPr lang="sk-SK" dirty="0"/>
              <a:t> </a:t>
            </a:r>
            <a:r>
              <a:rPr lang="sk-SK" dirty="0" err="1"/>
              <a:t>Thesis</a:t>
            </a:r>
            <a:r>
              <a:rPr lang="sk-SK" dirty="0"/>
              <a:t>, Univerzita Komenského v Bratislave, 2022.</a:t>
            </a:r>
          </a:p>
          <a:p>
            <a:endParaRPr lang="sk-SK" dirty="0"/>
          </a:p>
        </p:txBody>
      </p:sp>
      <p:pic>
        <p:nvPicPr>
          <p:cNvPr id="4" name="Grafický objekt 3" descr="Kométa obrys">
            <a:extLst>
              <a:ext uri="{FF2B5EF4-FFF2-40B4-BE49-F238E27FC236}">
                <a16:creationId xmlns:a16="http://schemas.microsoft.com/office/drawing/2014/main" id="{50250C4C-E762-52A5-791B-0579E599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5" name="Zástupný objekt pre číslo snímky 48">
            <a:extLst>
              <a:ext uri="{FF2B5EF4-FFF2-40B4-BE49-F238E27FC236}">
                <a16:creationId xmlns:a16="http://schemas.microsoft.com/office/drawing/2014/main" id="{F2297EEB-F0A5-042A-3A3B-2A841B71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34" y="6351791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3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1752B-4A0A-A29A-513C-601DD414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Motivation for our work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81FB8B-0AAA-5E7C-3393-2DD4F5E3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470" y="2052115"/>
            <a:ext cx="8505669" cy="4084733"/>
          </a:xfrm>
        </p:spPr>
        <p:txBody>
          <a:bodyPr/>
          <a:lstStyle/>
          <a:p>
            <a:r>
              <a:rPr lang="en-GB" dirty="0"/>
              <a:t>Our goal is to infer physical characteristics of captured meteors</a:t>
            </a:r>
          </a:p>
          <a:p>
            <a:r>
              <a:rPr lang="en-GB" dirty="0"/>
              <a:t>Information solely from the meteor (luminous) phase:</a:t>
            </a:r>
            <a:br>
              <a:rPr lang="en-GB" dirty="0"/>
            </a:br>
            <a:r>
              <a:rPr lang="en-GB" dirty="0"/>
              <a:t>light curve shape and dynamics (in case of multi-station observation)</a:t>
            </a:r>
          </a:p>
          <a:p>
            <a:r>
              <a:rPr lang="en-GB" dirty="0"/>
              <a:t>Focus on fragmentation and ablation processes strongly connected to the light emission, material and inner structure of meteoroids</a:t>
            </a:r>
          </a:p>
          <a:p>
            <a:r>
              <a:rPr lang="en-GB" dirty="0"/>
              <a:t>Better knowledge of meteoroids → improved strewn field estimate – possible verification of our model</a:t>
            </a:r>
          </a:p>
        </p:txBody>
      </p:sp>
      <p:pic>
        <p:nvPicPr>
          <p:cNvPr id="4" name="Grafický objekt 3" descr="Kométa obrys">
            <a:extLst>
              <a:ext uri="{FF2B5EF4-FFF2-40B4-BE49-F238E27FC236}">
                <a16:creationId xmlns:a16="http://schemas.microsoft.com/office/drawing/2014/main" id="{A2115224-4646-B413-DED3-2414EB232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5" name="Zástupný objekt pre číslo snímky 48">
            <a:extLst>
              <a:ext uri="{FF2B5EF4-FFF2-40B4-BE49-F238E27FC236}">
                <a16:creationId xmlns:a16="http://schemas.microsoft.com/office/drawing/2014/main" id="{C161A10F-DFAF-E575-E061-D9453FA3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7208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DFB17-2165-9FA5-B877-4FB24F02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845" y="702710"/>
            <a:ext cx="7958331" cy="1077229"/>
          </a:xfrm>
        </p:spPr>
        <p:txBody>
          <a:bodyPr/>
          <a:lstStyle/>
          <a:p>
            <a:pPr algn="ctr"/>
            <a:r>
              <a:rPr lang="sk-SK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Ablation</a:t>
            </a:r>
            <a:r>
              <a:rPr lang="sk-SK" dirty="0"/>
              <a:t> and </a:t>
            </a:r>
            <a:r>
              <a:rPr lang="sk-SK" dirty="0" err="1">
                <a:solidFill>
                  <a:schemeClr val="tx2"/>
                </a:solidFill>
              </a:rPr>
              <a:t>fragmentation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9EC367-5E09-B3DC-8D13-AC837948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44" y="876978"/>
            <a:ext cx="5082578" cy="3953448"/>
          </a:xfrm>
        </p:spPr>
        <p:txBody>
          <a:bodyPr>
            <a:normAutofit/>
          </a:bodyPr>
          <a:lstStyle/>
          <a:p>
            <a:r>
              <a:rPr lang="en-GB" sz="1900" dirty="0"/>
              <a:t>Continuous mass loss from the surface </a:t>
            </a:r>
            <a:br>
              <a:rPr lang="en-GB" sz="1900" dirty="0"/>
            </a:br>
            <a:r>
              <a:rPr lang="en-GB" sz="1900" dirty="0"/>
              <a:t>of the meteoroid caused by its heating (melted and evaporated particles)</a:t>
            </a:r>
          </a:p>
          <a:p>
            <a:r>
              <a:rPr lang="en-GB" sz="1900" dirty="0"/>
              <a:t>Rate given by ablation coefficient </a:t>
            </a:r>
            <a:r>
              <a:rPr lang="en-GB" sz="1900" dirty="0">
                <a:sym typeface="Symbol" panose="05050102010706020507" pitchFamily="18" charset="2"/>
              </a:rPr>
              <a:t> </a:t>
            </a:r>
            <a:r>
              <a:rPr lang="en-GB" sz="1900" dirty="0"/>
              <a:t>[kg/MJ], varies with meteor type (cometary/asteroidal)</a:t>
            </a:r>
          </a:p>
        </p:txBody>
      </p:sp>
      <p:pic>
        <p:nvPicPr>
          <p:cNvPr id="4" name="Grafický objekt 3" descr="Kométa obrys">
            <a:extLst>
              <a:ext uri="{FF2B5EF4-FFF2-40B4-BE49-F238E27FC236}">
                <a16:creationId xmlns:a16="http://schemas.microsoft.com/office/drawing/2014/main" id="{4DB0CD89-ED7F-39F1-D52F-9F787621D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5" name="Zástupný objekt pre číslo snímky 48">
            <a:extLst>
              <a:ext uri="{FF2B5EF4-FFF2-40B4-BE49-F238E27FC236}">
                <a16:creationId xmlns:a16="http://schemas.microsoft.com/office/drawing/2014/main" id="{6335E72F-AA3C-5390-8C63-6CEF9288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4FD58ED-69B1-065C-654B-B2EAA2210035}"/>
              </a:ext>
            </a:extLst>
          </p:cNvPr>
          <p:cNvSpPr txBox="1"/>
          <p:nvPr/>
        </p:nvSpPr>
        <p:spPr>
          <a:xfrm>
            <a:off x="6176022" y="1714666"/>
            <a:ext cx="50825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900" dirty="0"/>
              <a:t>Abrupt or quasi-continuous detachment of material on macroscopic level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900" dirty="0"/>
              <a:t>Fragments continue on their own trajectory, undergoing further braking and ablation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900" dirty="0"/>
              <a:t>Additional surface area exposed to the atmosphere</a:t>
            </a:r>
          </a:p>
        </p:txBody>
      </p:sp>
      <p:sp>
        <p:nvSpPr>
          <p:cNvPr id="19" name="Šípka: nadol 18">
            <a:extLst>
              <a:ext uri="{FF2B5EF4-FFF2-40B4-BE49-F238E27FC236}">
                <a16:creationId xmlns:a16="http://schemas.microsoft.com/office/drawing/2014/main" id="{7C09A1A8-77CD-4C5F-0209-9570E2EA801A}"/>
              </a:ext>
            </a:extLst>
          </p:cNvPr>
          <p:cNvSpPr/>
          <p:nvPr/>
        </p:nvSpPr>
        <p:spPr>
          <a:xfrm rot="1849208">
            <a:off x="4323414" y="1204504"/>
            <a:ext cx="348791" cy="461913"/>
          </a:xfrm>
          <a:prstGeom prst="downArrow">
            <a:avLst>
              <a:gd name="adj1" fmla="val 36970"/>
              <a:gd name="adj2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: nadol 19">
            <a:extLst>
              <a:ext uri="{FF2B5EF4-FFF2-40B4-BE49-F238E27FC236}">
                <a16:creationId xmlns:a16="http://schemas.microsoft.com/office/drawing/2014/main" id="{92CA8E22-A7A9-0D29-AE2B-BF74A7DDA417}"/>
              </a:ext>
            </a:extLst>
          </p:cNvPr>
          <p:cNvSpPr/>
          <p:nvPr/>
        </p:nvSpPr>
        <p:spPr>
          <a:xfrm rot="19750792" flipH="1">
            <a:off x="7506398" y="1196018"/>
            <a:ext cx="348791" cy="461913"/>
          </a:xfrm>
          <a:prstGeom prst="downArrow">
            <a:avLst>
              <a:gd name="adj1" fmla="val 36970"/>
              <a:gd name="adj2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1D2D6783-4999-5D68-86C7-F374B72209B3}"/>
              </a:ext>
            </a:extLst>
          </p:cNvPr>
          <p:cNvGrpSpPr/>
          <p:nvPr/>
        </p:nvGrpSpPr>
        <p:grpSpPr>
          <a:xfrm>
            <a:off x="7086200" y="3930657"/>
            <a:ext cx="3035196" cy="2700000"/>
            <a:chOff x="7086200" y="3930657"/>
            <a:chExt cx="3035196" cy="2700000"/>
          </a:xfrm>
        </p:grpSpPr>
        <p:pic>
          <p:nvPicPr>
            <p:cNvPr id="9" name="Obrázok 8" descr="Obrázok, na ktorom je text, diagram, vývoj, rad&#10;&#10;Automaticky generovaný popis">
              <a:extLst>
                <a:ext uri="{FF2B5EF4-FFF2-40B4-BE49-F238E27FC236}">
                  <a16:creationId xmlns:a16="http://schemas.microsoft.com/office/drawing/2014/main" id="{054E515A-DCCD-A74F-C74D-22E3CDF59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00" y="3930657"/>
              <a:ext cx="3035196" cy="2700000"/>
            </a:xfrm>
            <a:prstGeom prst="rect">
              <a:avLst/>
            </a:prstGeom>
            <a:ln>
              <a:gradFill flip="none" rotWithShape="1">
                <a:gsLst>
                  <a:gs pos="86000">
                    <a:schemeClr val="accent6">
                      <a:lumMod val="67000"/>
                    </a:schemeClr>
                  </a:gs>
                  <a:gs pos="20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/>
          </p:spPr>
        </p:pic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id="{EBF23D74-6AF0-C9BB-3C59-11368E2633E4}"/>
                </a:ext>
              </a:extLst>
            </p:cNvPr>
            <p:cNvSpPr txBox="1"/>
            <p:nvPr/>
          </p:nvSpPr>
          <p:spPr>
            <a:xfrm>
              <a:off x="7702989" y="4129778"/>
              <a:ext cx="426259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sk-SK" sz="800" dirty="0" err="1">
                  <a:solidFill>
                    <a:schemeClr val="bg1"/>
                  </a:solidFill>
                </a:rPr>
                <a:t>Sb</a:t>
              </a:r>
              <a:endParaRPr lang="sk-SK" sz="800" dirty="0">
                <a:solidFill>
                  <a:schemeClr val="bg1"/>
                </a:solidFill>
              </a:endParaRPr>
            </a:p>
            <a:p>
              <a:r>
                <a:rPr lang="sk-SK" sz="800" dirty="0" err="1">
                  <a:solidFill>
                    <a:schemeClr val="bg1"/>
                  </a:solidFill>
                </a:rPr>
                <a:t>frag</a:t>
              </a:r>
              <a:endParaRPr lang="sk-SK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75A6E86-028E-A630-4122-C37BF924EF8C}"/>
              </a:ext>
            </a:extLst>
          </p:cNvPr>
          <p:cNvGrpSpPr/>
          <p:nvPr/>
        </p:nvGrpSpPr>
        <p:grpSpPr>
          <a:xfrm>
            <a:off x="2266951" y="3966425"/>
            <a:ext cx="8483252" cy="2737873"/>
            <a:chOff x="2266951" y="3966425"/>
            <a:chExt cx="8483252" cy="2737873"/>
          </a:xfrm>
        </p:grpSpPr>
        <p:pic>
          <p:nvPicPr>
            <p:cNvPr id="6" name="Obrázok 5" descr="Obrázok, na ktorom je vývoj, rad, text, diagram&#10;&#10;Automaticky generovaný popis">
              <a:extLst>
                <a:ext uri="{FF2B5EF4-FFF2-40B4-BE49-F238E27FC236}">
                  <a16:creationId xmlns:a16="http://schemas.microsoft.com/office/drawing/2014/main" id="{92B22076-4102-48A6-017C-59360C0BB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51" y="4004298"/>
              <a:ext cx="3035197" cy="2700000"/>
            </a:xfrm>
            <a:prstGeom prst="rect">
              <a:avLst/>
            </a:prstGeom>
            <a:ln>
              <a:gradFill flip="none" rotWithShape="1">
                <a:gsLst>
                  <a:gs pos="86000">
                    <a:schemeClr val="accent6">
                      <a:lumMod val="67000"/>
                    </a:schemeClr>
                  </a:gs>
                  <a:gs pos="20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/>
          </p:spPr>
        </p:pic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820ADFEB-E949-1F1F-B025-E41CCE07899B}"/>
                </a:ext>
              </a:extLst>
            </p:cNvPr>
            <p:cNvSpPr txBox="1"/>
            <p:nvPr/>
          </p:nvSpPr>
          <p:spPr>
            <a:xfrm>
              <a:off x="4655775" y="3966425"/>
              <a:ext cx="60944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k-SK" sz="1100" dirty="0">
                  <a:solidFill>
                    <a:schemeClr val="bg1"/>
                  </a:solidFill>
                </a:rPr>
                <a:t>[kg/MJ]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05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76BBF-86FA-B6EC-BFBB-CA0EE9A0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Our</a:t>
            </a:r>
            <a:r>
              <a:rPr lang="sk-SK" dirty="0"/>
              <a:t> model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DC942C-E157-B580-EA67-33A19AA1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24" y="1762813"/>
            <a:ext cx="10058400" cy="4769962"/>
          </a:xfrm>
        </p:spPr>
        <p:txBody>
          <a:bodyPr>
            <a:normAutofit/>
          </a:bodyPr>
          <a:lstStyle/>
          <a:p>
            <a:r>
              <a:rPr lang="sk-SK" dirty="0" err="1"/>
              <a:t>Follows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whole</a:t>
            </a:r>
            <a:r>
              <a:rPr lang="sk-SK" dirty="0"/>
              <a:t> </a:t>
            </a:r>
            <a:r>
              <a:rPr lang="sk-SK" dirty="0" err="1"/>
              <a:t>atmospheric</a:t>
            </a:r>
            <a:r>
              <a:rPr lang="sk-SK" dirty="0"/>
              <a:t> </a:t>
            </a:r>
            <a:r>
              <a:rPr lang="sk-SK" dirty="0" err="1"/>
              <a:t>flight</a:t>
            </a:r>
            <a:endParaRPr lang="sk-SK" dirty="0"/>
          </a:p>
          <a:p>
            <a:r>
              <a:rPr lang="sk-SK" dirty="0" err="1"/>
              <a:t>Differential</a:t>
            </a:r>
            <a:r>
              <a:rPr lang="sk-SK" dirty="0"/>
              <a:t> </a:t>
            </a:r>
            <a:r>
              <a:rPr lang="sk-SK" dirty="0" err="1"/>
              <a:t>equations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deceleration</a:t>
            </a:r>
            <a:r>
              <a:rPr lang="sk-SK" dirty="0"/>
              <a:t>, </a:t>
            </a:r>
            <a:r>
              <a:rPr lang="sk-SK" dirty="0" err="1"/>
              <a:t>ablation</a:t>
            </a:r>
            <a:r>
              <a:rPr lang="sk-SK" dirty="0"/>
              <a:t>, and </a:t>
            </a:r>
            <a:r>
              <a:rPr lang="sk-SK" dirty="0" err="1"/>
              <a:t>light</a:t>
            </a:r>
            <a:r>
              <a:rPr lang="sk-SK" dirty="0"/>
              <a:t> </a:t>
            </a:r>
            <a:r>
              <a:rPr lang="sk-SK" dirty="0" err="1"/>
              <a:t>emission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 err="1"/>
              <a:t>ceases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dark</a:t>
            </a:r>
            <a:r>
              <a:rPr lang="sk-SK" dirty="0"/>
              <a:t> </a:t>
            </a:r>
            <a:r>
              <a:rPr lang="sk-SK" dirty="0" err="1"/>
              <a:t>flight</a:t>
            </a:r>
            <a:r>
              <a:rPr lang="sk-SK" dirty="0"/>
              <a:t> </a:t>
            </a:r>
            <a:r>
              <a:rPr lang="sk-SK" dirty="0" err="1"/>
              <a:t>under</a:t>
            </a:r>
            <a:r>
              <a:rPr lang="sk-SK" dirty="0"/>
              <a:t> at </a:t>
            </a:r>
            <a:r>
              <a:rPr lang="sk-SK" dirty="0" err="1"/>
              <a:t>speeds</a:t>
            </a:r>
            <a:r>
              <a:rPr lang="sk-SK" dirty="0"/>
              <a:t> </a:t>
            </a:r>
            <a:r>
              <a:rPr lang="sk-SK" dirty="0" err="1"/>
              <a:t>under</a:t>
            </a:r>
            <a:r>
              <a:rPr lang="sk-SK" dirty="0"/>
              <a:t> 3 km/s)</a:t>
            </a:r>
          </a:p>
          <a:p>
            <a:r>
              <a:rPr lang="sk-SK" dirty="0"/>
              <a:t>Single-body, or </a:t>
            </a:r>
            <a:r>
              <a:rPr lang="sk-SK" dirty="0" err="1"/>
              <a:t>gross-fragmentation</a:t>
            </a:r>
            <a:r>
              <a:rPr lang="sk-SK" dirty="0"/>
              <a:t> – 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produced</a:t>
            </a:r>
            <a:r>
              <a:rPr lang="sk-SK" dirty="0"/>
              <a:t> fragment </a:t>
            </a:r>
            <a:r>
              <a:rPr lang="sk-SK" dirty="0" err="1"/>
              <a:t>simulated</a:t>
            </a:r>
            <a:r>
              <a:rPr lang="sk-SK" dirty="0"/>
              <a:t> </a:t>
            </a:r>
            <a:r>
              <a:rPr lang="sk-SK" dirty="0" err="1"/>
              <a:t>individually</a:t>
            </a:r>
            <a:endParaRPr lang="sk-SK" dirty="0"/>
          </a:p>
          <a:p>
            <a:r>
              <a:rPr lang="sk-SK" dirty="0" err="1"/>
              <a:t>Homogeneous</a:t>
            </a:r>
            <a:r>
              <a:rPr lang="sk-SK" dirty="0"/>
              <a:t> </a:t>
            </a:r>
            <a:r>
              <a:rPr lang="sk-SK" dirty="0" err="1"/>
              <a:t>spherical</a:t>
            </a:r>
            <a:r>
              <a:rPr lang="sk-SK" dirty="0"/>
              <a:t> </a:t>
            </a:r>
            <a:r>
              <a:rPr lang="sk-SK" dirty="0" err="1"/>
              <a:t>bodies</a:t>
            </a:r>
            <a:r>
              <a:rPr lang="sk-SK" dirty="0"/>
              <a:t> </a:t>
            </a:r>
          </a:p>
          <a:p>
            <a:r>
              <a:rPr lang="sk-SK" dirty="0" err="1"/>
              <a:t>Includes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influence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atmosphere</a:t>
            </a:r>
            <a:r>
              <a:rPr lang="sk-SK" dirty="0"/>
              <a:t> (MSIS-E), </a:t>
            </a:r>
            <a:br>
              <a:rPr lang="sk-SK" dirty="0"/>
            </a:br>
            <a:r>
              <a:rPr lang="sk-SK" dirty="0" err="1"/>
              <a:t>wind</a:t>
            </a:r>
            <a:r>
              <a:rPr lang="sk-SK" dirty="0"/>
              <a:t> (Wyoming </a:t>
            </a:r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Sounding</a:t>
            </a:r>
            <a:r>
              <a:rPr lang="sk-SK" dirty="0"/>
              <a:t>)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dark</a:t>
            </a:r>
            <a:r>
              <a:rPr lang="sk-SK" dirty="0"/>
              <a:t> </a:t>
            </a:r>
            <a:r>
              <a:rPr lang="sk-SK" dirty="0" err="1"/>
              <a:t>flight</a:t>
            </a:r>
            <a:r>
              <a:rPr lang="sk-SK" dirty="0"/>
              <a:t> </a:t>
            </a:r>
          </a:p>
          <a:p>
            <a:r>
              <a:rPr lang="sk-SK" dirty="0" err="1"/>
              <a:t>Results</a:t>
            </a:r>
            <a:r>
              <a:rPr lang="sk-SK" dirty="0"/>
              <a:t>: </a:t>
            </a:r>
          </a:p>
          <a:p>
            <a:pPr lvl="1"/>
            <a:r>
              <a:rPr lang="sk-SK" dirty="0" err="1"/>
              <a:t>properties</a:t>
            </a:r>
            <a:r>
              <a:rPr lang="sk-SK" dirty="0"/>
              <a:t> (</a:t>
            </a:r>
            <a:r>
              <a:rPr lang="sk-SK" dirty="0" err="1"/>
              <a:t>mass</a:t>
            </a:r>
            <a:r>
              <a:rPr lang="sk-SK" dirty="0"/>
              <a:t>, </a:t>
            </a:r>
            <a:r>
              <a:rPr lang="sk-SK" dirty="0" err="1"/>
              <a:t>density</a:t>
            </a:r>
            <a:r>
              <a:rPr lang="sk-SK" dirty="0"/>
              <a:t>, </a:t>
            </a:r>
            <a:r>
              <a:rPr lang="sk-SK" dirty="0" err="1"/>
              <a:t>ablation</a:t>
            </a:r>
            <a:r>
              <a:rPr lang="sk-SK" dirty="0"/>
              <a:t> rate) </a:t>
            </a:r>
            <a:r>
              <a:rPr lang="sk-SK" dirty="0" err="1"/>
              <a:t>producing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best</a:t>
            </a:r>
            <a:r>
              <a:rPr lang="sk-SK" dirty="0"/>
              <a:t> fit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observation</a:t>
            </a:r>
            <a:r>
              <a:rPr lang="sk-SK" dirty="0"/>
              <a:t>, </a:t>
            </a:r>
          </a:p>
          <a:p>
            <a:pPr lvl="1"/>
            <a:r>
              <a:rPr lang="sk-SK" dirty="0" err="1"/>
              <a:t>strewn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 </a:t>
            </a:r>
            <a:r>
              <a:rPr lang="sk-SK" dirty="0" err="1"/>
              <a:t>prediction</a:t>
            </a:r>
            <a:endParaRPr lang="sk-SK" dirty="0"/>
          </a:p>
          <a:p>
            <a:endParaRPr lang="sk-SK" dirty="0"/>
          </a:p>
        </p:txBody>
      </p:sp>
      <p:pic>
        <p:nvPicPr>
          <p:cNvPr id="4" name="Grafický objekt 3" descr="Kométa obrys">
            <a:extLst>
              <a:ext uri="{FF2B5EF4-FFF2-40B4-BE49-F238E27FC236}">
                <a16:creationId xmlns:a16="http://schemas.microsoft.com/office/drawing/2014/main" id="{7AE2A100-316E-971A-7793-B1766C53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5" name="Zástupný objekt pre číslo snímky 48">
            <a:extLst>
              <a:ext uri="{FF2B5EF4-FFF2-40B4-BE49-F238E27FC236}">
                <a16:creationId xmlns:a16="http://schemas.microsoft.com/office/drawing/2014/main" id="{0D19AC0A-B2E5-6C91-73EA-E3E3CE4C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14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C6A4C6-8F63-4088-8A05-1E2CCE96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CBB547-3F77-4D09-B704-95451B47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CA1287-2564-462A-BDDB-EAF03B67E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F14E18-340A-46EC-BD28-5DF6D8D40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5BBDCE-3CC2-4A28-9FF6-BE2C9F61F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E7300B-9E72-40BD-A104-DB0AC462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EFED7-313A-0E97-4C24-8F1154BE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sk-SK" dirty="0" err="1"/>
              <a:t>Analysed</a:t>
            </a:r>
            <a:r>
              <a:rPr lang="sk-SK" dirty="0"/>
              <a:t> </a:t>
            </a:r>
            <a:r>
              <a:rPr lang="sk-SK" dirty="0" err="1"/>
              <a:t>meteors</a:t>
            </a:r>
            <a:endParaRPr lang="sk-SK" dirty="0"/>
          </a:p>
        </p:txBody>
      </p:sp>
      <p:pic>
        <p:nvPicPr>
          <p:cNvPr id="5" name="Obrázok 4" descr="Obrázok, na ktorom je kométa, vesmír, astronomický objekt, vonkajší vesmír&#10;&#10;Automaticky generovaný popis">
            <a:extLst>
              <a:ext uri="{FF2B5EF4-FFF2-40B4-BE49-F238E27FC236}">
                <a16:creationId xmlns:a16="http://schemas.microsoft.com/office/drawing/2014/main" id="{1F18C252-34F1-8519-F011-CCF7DFD0C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3" t="20852" r="18006" b="45087"/>
          <a:stretch/>
        </p:blipFill>
        <p:spPr>
          <a:xfrm>
            <a:off x="1351571" y="2102484"/>
            <a:ext cx="2073526" cy="206340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Obrázok 6" descr="Obrázok, na ktorom je vesmír, astronomický objekt, vonkajší vesmír, temnota&#10;&#10;Automaticky generovaný popis">
            <a:extLst>
              <a:ext uri="{FF2B5EF4-FFF2-40B4-BE49-F238E27FC236}">
                <a16:creationId xmlns:a16="http://schemas.microsoft.com/office/drawing/2014/main" id="{B9889596-C9BD-3474-9FD5-AC98D0834D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56365" r="38523" b="-2054"/>
          <a:stretch/>
        </p:blipFill>
        <p:spPr>
          <a:xfrm>
            <a:off x="3658235" y="3242821"/>
            <a:ext cx="1701192" cy="1693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9" name="Obrázok 8" descr="Obrázok, na ktorom je temnota, vesmír, kométa, astronómia&#10;&#10;Automaticky generovaný popis">
            <a:extLst>
              <a:ext uri="{FF2B5EF4-FFF2-40B4-BE49-F238E27FC236}">
                <a16:creationId xmlns:a16="http://schemas.microsoft.com/office/drawing/2014/main" id="{7F603BF3-8E63-046D-8371-748FAC6AD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1864" r="48924" b="42939"/>
          <a:stretch/>
        </p:blipFill>
        <p:spPr>
          <a:xfrm>
            <a:off x="1396594" y="4558896"/>
            <a:ext cx="2042440" cy="153183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BF771F-EC7E-50D1-F00C-4FB7660B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628" y="1861061"/>
            <a:ext cx="5591704" cy="4258851"/>
          </a:xfrm>
        </p:spPr>
        <p:txBody>
          <a:bodyPr>
            <a:normAutofit/>
          </a:bodyPr>
          <a:lstStyle/>
          <a:p>
            <a:r>
              <a:rPr lang="sk-SK" sz="1600" dirty="0" err="1"/>
              <a:t>Cases</a:t>
            </a:r>
            <a:r>
              <a:rPr lang="sk-SK" sz="1600" dirty="0"/>
              <a:t> </a:t>
            </a:r>
            <a:r>
              <a:rPr lang="sk-SK" sz="1600" dirty="0" err="1"/>
              <a:t>captured</a:t>
            </a:r>
            <a:r>
              <a:rPr lang="sk-SK" sz="1600" dirty="0"/>
              <a:t> by </a:t>
            </a:r>
            <a:r>
              <a:rPr lang="sk-SK" sz="1600" dirty="0" err="1"/>
              <a:t>two</a:t>
            </a:r>
            <a:r>
              <a:rPr lang="sk-SK" sz="1600" dirty="0"/>
              <a:t> or more AMOS </a:t>
            </a:r>
            <a:r>
              <a:rPr lang="sk-SK" sz="1600" dirty="0" err="1"/>
              <a:t>cameras</a:t>
            </a:r>
            <a:endParaRPr lang="sk-SK" sz="1600" dirty="0"/>
          </a:p>
          <a:p>
            <a:r>
              <a:rPr lang="sk-SK" sz="1600" dirty="0"/>
              <a:t>3 asteroidal </a:t>
            </a:r>
            <a:r>
              <a:rPr lang="sk-SK" sz="1600" dirty="0" err="1"/>
              <a:t>meteors</a:t>
            </a:r>
            <a:r>
              <a:rPr lang="sk-SK" sz="1600" dirty="0"/>
              <a:t> </a:t>
            </a:r>
            <a:r>
              <a:rPr lang="sk-SK" sz="1600" dirty="0" err="1"/>
              <a:t>strong</a:t>
            </a:r>
            <a:r>
              <a:rPr lang="sk-SK" sz="1600" dirty="0"/>
              <a:t> </a:t>
            </a:r>
            <a:r>
              <a:rPr lang="sk-SK" sz="1600" dirty="0" err="1"/>
              <a:t>enough</a:t>
            </a:r>
            <a:r>
              <a:rPr lang="sk-SK" sz="1600" dirty="0"/>
              <a:t> to </a:t>
            </a:r>
            <a:r>
              <a:rPr lang="sk-SK" sz="1600" dirty="0" err="1"/>
              <a:t>survive</a:t>
            </a:r>
            <a:r>
              <a:rPr lang="sk-SK" sz="1600" dirty="0"/>
              <a:t> </a:t>
            </a:r>
            <a:br>
              <a:rPr lang="sk-SK" sz="1600" dirty="0"/>
            </a:br>
            <a:r>
              <a:rPr lang="sk-SK" sz="1600" dirty="0" err="1"/>
              <a:t>until</a:t>
            </a:r>
            <a:r>
              <a:rPr lang="sk-SK" sz="1600" dirty="0"/>
              <a:t> </a:t>
            </a:r>
            <a:r>
              <a:rPr lang="sk-SK" sz="1600" dirty="0" err="1"/>
              <a:t>they</a:t>
            </a:r>
            <a:r>
              <a:rPr lang="sk-SK" sz="1600" dirty="0"/>
              <a:t> </a:t>
            </a:r>
            <a:r>
              <a:rPr lang="sk-SK" sz="1600" dirty="0" err="1"/>
              <a:t>land</a:t>
            </a:r>
            <a:r>
              <a:rPr lang="sk-SK" sz="1600" dirty="0"/>
              <a:t> on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ground</a:t>
            </a:r>
            <a:r>
              <a:rPr lang="sk-SK" sz="1600" dirty="0"/>
              <a:t> </a:t>
            </a:r>
          </a:p>
          <a:p>
            <a:r>
              <a:rPr lang="sk-SK" sz="1600" dirty="0" err="1"/>
              <a:t>Fragmentation</a:t>
            </a:r>
            <a:r>
              <a:rPr lang="sk-SK" sz="1600" dirty="0"/>
              <a:t> </a:t>
            </a:r>
            <a:r>
              <a:rPr lang="sk-SK" sz="1600" dirty="0" err="1"/>
              <a:t>estimated</a:t>
            </a:r>
            <a:r>
              <a:rPr lang="sk-SK" sz="1600" dirty="0"/>
              <a:t> </a:t>
            </a:r>
            <a:r>
              <a:rPr lang="sk-SK" sz="1600" dirty="0" err="1"/>
              <a:t>from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light</a:t>
            </a:r>
            <a:r>
              <a:rPr lang="sk-SK" sz="1600" dirty="0"/>
              <a:t> </a:t>
            </a:r>
            <a:r>
              <a:rPr lang="sk-SK" sz="1600" dirty="0" err="1"/>
              <a:t>curve</a:t>
            </a:r>
            <a:r>
              <a:rPr lang="sk-SK" sz="1600" dirty="0"/>
              <a:t> </a:t>
            </a:r>
            <a:r>
              <a:rPr lang="sk-SK" sz="1600" dirty="0" err="1"/>
              <a:t>shape</a:t>
            </a:r>
            <a:endParaRPr lang="sk-SK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5D7FE6-AD4C-4964-9490-582A5554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cký objekt 9" descr="Kométa obrys">
            <a:extLst>
              <a:ext uri="{FF2B5EF4-FFF2-40B4-BE49-F238E27FC236}">
                <a16:creationId xmlns:a16="http://schemas.microsoft.com/office/drawing/2014/main" id="{BF050D01-4F51-4E24-2C57-29E7B3C15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11" name="Zástupný objekt pre číslo snímky 48">
            <a:extLst>
              <a:ext uri="{FF2B5EF4-FFF2-40B4-BE49-F238E27FC236}">
                <a16:creationId xmlns:a16="http://schemas.microsoft.com/office/drawing/2014/main" id="{D67B0568-2470-7F24-C5E4-EFB56FA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568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C9E292D-AC4C-49E1-AA53-5A8FF9A7A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8648BA7-E359-41C9-A01F-A2805958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1E00C04-E4DA-4D35-B5C7-0305B9E9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2274AFC-84F3-494E-99CF-C52D164CA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8B8E526-0F75-47B3-9068-DB29F29D8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8E8A2A-2A53-FDB3-64F9-CFDBE1FA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Simulation results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1A435-D46B-4868-948C-0B796B9E1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ázok, na ktorom je snímka obrazovky, vzor, symetria, štvorec&#10;&#10;Automaticky generovaný popis">
            <a:extLst>
              <a:ext uri="{FF2B5EF4-FFF2-40B4-BE49-F238E27FC236}">
                <a16:creationId xmlns:a16="http://schemas.microsoft.com/office/drawing/2014/main" id="{A045577E-DEA2-31FD-B02F-75B93ADB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6981" r="-1" b="23986"/>
          <a:stretch/>
        </p:blipFill>
        <p:spPr>
          <a:xfrm rot="10800000"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3A5318A6-73E0-4A4F-AEF8-4F8FA098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9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BA6C92E7-1A7D-DF60-554A-3E1989658AEA}"/>
              </a:ext>
            </a:extLst>
          </p:cNvPr>
          <p:cNvSpPr/>
          <p:nvPr/>
        </p:nvSpPr>
        <p:spPr>
          <a:xfrm>
            <a:off x="2611808" y="0"/>
            <a:ext cx="7145518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Obrázok, na ktorom je diagram, kruh, rad&#10;&#10;Automaticky generovaný popis">
            <a:extLst>
              <a:ext uri="{FF2B5EF4-FFF2-40B4-BE49-F238E27FC236}">
                <a16:creationId xmlns:a16="http://schemas.microsoft.com/office/drawing/2014/main" id="{29B56BB3-F559-4FCB-3FA0-E351F84E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995">
            <a:off x="3103238" y="4876134"/>
            <a:ext cx="6258498" cy="2797413"/>
          </a:xfrm>
          <a:prstGeom prst="rect">
            <a:avLst/>
          </a:prstGeom>
        </p:spPr>
      </p:pic>
      <p:pic>
        <p:nvPicPr>
          <p:cNvPr id="5" name="Zástupný objekt pre obsah 4" descr="Obrázok, na ktorom je text, diagram, rad, vývoj&#10;&#10;Automaticky generovaný popis">
            <a:extLst>
              <a:ext uri="{FF2B5EF4-FFF2-40B4-BE49-F238E27FC236}">
                <a16:creationId xmlns:a16="http://schemas.microsoft.com/office/drawing/2014/main" id="{61E1541B-A5FC-4215-FFF6-839E4392D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46" y="184327"/>
            <a:ext cx="5698908" cy="4941008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77A8722-DD4D-9752-25E8-51975380E649}"/>
              </a:ext>
            </a:extLst>
          </p:cNvPr>
          <p:cNvSpPr txBox="1"/>
          <p:nvPr/>
        </p:nvSpPr>
        <p:spPr>
          <a:xfrm>
            <a:off x="5656082" y="11301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80CE11E-B643-05B1-D604-3025C0414BBE}"/>
              </a:ext>
            </a:extLst>
          </p:cNvPr>
          <p:cNvSpPr txBox="1"/>
          <p:nvPr/>
        </p:nvSpPr>
        <p:spPr>
          <a:xfrm>
            <a:off x="4130511" y="513096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DDB9049-D993-FFA3-D54B-F767D0460B41}"/>
              </a:ext>
            </a:extLst>
          </p:cNvPr>
          <p:cNvSpPr txBox="1"/>
          <p:nvPr/>
        </p:nvSpPr>
        <p:spPr>
          <a:xfrm>
            <a:off x="5857396" y="610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B8138FD-EA69-F102-D9BB-44D5FB9BD615}"/>
              </a:ext>
            </a:extLst>
          </p:cNvPr>
          <p:cNvSpPr txBox="1"/>
          <p:nvPr/>
        </p:nvSpPr>
        <p:spPr>
          <a:xfrm>
            <a:off x="6112089" y="50008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069148F-9848-E18F-8D1C-B9B6418B04C6}"/>
              </a:ext>
            </a:extLst>
          </p:cNvPr>
          <p:cNvSpPr txBox="1"/>
          <p:nvPr/>
        </p:nvSpPr>
        <p:spPr>
          <a:xfrm>
            <a:off x="6476996" y="5551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91BF995-BB2A-C6E1-12D1-7F6809ACFBC0}"/>
              </a:ext>
            </a:extLst>
          </p:cNvPr>
          <p:cNvSpPr txBox="1"/>
          <p:nvPr/>
        </p:nvSpPr>
        <p:spPr>
          <a:xfrm>
            <a:off x="7390614" y="12149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82F6037B-524B-9BD1-1D46-C6DC8B91F76F}"/>
              </a:ext>
            </a:extLst>
          </p:cNvPr>
          <p:cNvSpPr txBox="1"/>
          <p:nvPr/>
        </p:nvSpPr>
        <p:spPr>
          <a:xfrm>
            <a:off x="5327382" y="5125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FAC7455-5077-AA03-292D-BE8E92C76CFF}"/>
              </a:ext>
            </a:extLst>
          </p:cNvPr>
          <p:cNvSpPr txBox="1"/>
          <p:nvPr/>
        </p:nvSpPr>
        <p:spPr>
          <a:xfrm>
            <a:off x="6566764" y="51253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3AC648E-3473-9A9A-FE7A-7C377DF00A41}"/>
              </a:ext>
            </a:extLst>
          </p:cNvPr>
          <p:cNvSpPr txBox="1"/>
          <p:nvPr/>
        </p:nvSpPr>
        <p:spPr>
          <a:xfrm>
            <a:off x="7770789" y="512533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6FEA595-1FE9-9A18-BDAD-7CCCF0A10EF7}"/>
              </a:ext>
            </a:extLst>
          </p:cNvPr>
          <p:cNvSpPr txBox="1"/>
          <p:nvPr/>
        </p:nvSpPr>
        <p:spPr>
          <a:xfrm>
            <a:off x="8850421" y="5125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AE2DB884-7CD1-D009-6809-933378E09D45}"/>
              </a:ext>
            </a:extLst>
          </p:cNvPr>
          <p:cNvSpPr txBox="1"/>
          <p:nvPr/>
        </p:nvSpPr>
        <p:spPr>
          <a:xfrm>
            <a:off x="2665951" y="5125335"/>
            <a:ext cx="139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Fragments</a:t>
            </a:r>
            <a:r>
              <a:rPr lang="sk-SK" dirty="0">
                <a:solidFill>
                  <a:schemeClr val="bg1"/>
                </a:solidFill>
              </a:rPr>
              <a:t>‘ </a:t>
            </a:r>
            <a:r>
              <a:rPr lang="sk-SK" dirty="0" err="1">
                <a:solidFill>
                  <a:schemeClr val="bg1"/>
                </a:solidFill>
              </a:rPr>
              <a:t>mass</a:t>
            </a:r>
            <a:r>
              <a:rPr lang="sk-SK" dirty="0">
                <a:solidFill>
                  <a:schemeClr val="bg1"/>
                </a:solidFill>
              </a:rPr>
              <a:t> [g] </a:t>
            </a:r>
          </a:p>
        </p:txBody>
      </p:sp>
      <p:pic>
        <p:nvPicPr>
          <p:cNvPr id="21" name="Grafický objekt 20" descr="Kométa obrys">
            <a:extLst>
              <a:ext uri="{FF2B5EF4-FFF2-40B4-BE49-F238E27FC236}">
                <a16:creationId xmlns:a16="http://schemas.microsoft.com/office/drawing/2014/main" id="{6F7A9DD0-FE5A-4005-BB10-910D44122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22" name="Zástupný objekt pre číslo snímky 48">
            <a:extLst>
              <a:ext uri="{FF2B5EF4-FFF2-40B4-BE49-F238E27FC236}">
                <a16:creationId xmlns:a16="http://schemas.microsoft.com/office/drawing/2014/main" id="{9AEA55E4-41B6-18AD-AF73-DA2460D0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Obrázok 22" descr="Obrázok, na ktorom je kométa, vesmír, astronomický objekt, vonkajší vesmír&#10;&#10;Automaticky generovaný popis">
            <a:extLst>
              <a:ext uri="{FF2B5EF4-FFF2-40B4-BE49-F238E27FC236}">
                <a16:creationId xmlns:a16="http://schemas.microsoft.com/office/drawing/2014/main" id="{C45A2C2F-BEA2-957E-EDBC-E4A6BB4D2F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3" t="33111" r="18006" b="53961"/>
          <a:stretch/>
        </p:blipFill>
        <p:spPr>
          <a:xfrm>
            <a:off x="5594881" y="3267916"/>
            <a:ext cx="1943766" cy="73412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2150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D093DD3C-761C-4D52-2541-B5E17BD0A4B3}"/>
              </a:ext>
            </a:extLst>
          </p:cNvPr>
          <p:cNvSpPr/>
          <p:nvPr/>
        </p:nvSpPr>
        <p:spPr>
          <a:xfrm>
            <a:off x="2072963" y="0"/>
            <a:ext cx="8497176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Zástupný objekt pre obsah 4" descr="Obrázok, na ktorom je diagram, kruh, kresba&#10;&#10;Automaticky generovaný popis">
            <a:extLst>
              <a:ext uri="{FF2B5EF4-FFF2-40B4-BE49-F238E27FC236}">
                <a16:creationId xmlns:a16="http://schemas.microsoft.com/office/drawing/2014/main" id="{EE4091B7-3DB6-217C-F1C7-0E145302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615">
            <a:off x="2423809" y="4569892"/>
            <a:ext cx="7796212" cy="3481574"/>
          </a:xfrm>
        </p:spPr>
      </p:pic>
      <p:pic>
        <p:nvPicPr>
          <p:cNvPr id="7" name="Obrázok 6" descr="Obrázok, na ktorom je text, diagram, rad, vývoj&#10;&#10;Automaticky generovaný popis">
            <a:extLst>
              <a:ext uri="{FF2B5EF4-FFF2-40B4-BE49-F238E27FC236}">
                <a16:creationId xmlns:a16="http://schemas.microsoft.com/office/drawing/2014/main" id="{B2B4D233-ADF4-EA5C-6227-C27EA824D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72" y="0"/>
            <a:ext cx="5946235" cy="515544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EDE48D1-2B30-3CBE-463D-7AFE1398AA14}"/>
              </a:ext>
            </a:extLst>
          </p:cNvPr>
          <p:cNvSpPr txBox="1"/>
          <p:nvPr/>
        </p:nvSpPr>
        <p:spPr>
          <a:xfrm>
            <a:off x="3480062" y="506498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CCC8427-1C24-1BE4-74DE-8E3CB1D8D4E2}"/>
              </a:ext>
            </a:extLst>
          </p:cNvPr>
          <p:cNvSpPr txBox="1"/>
          <p:nvPr/>
        </p:nvSpPr>
        <p:spPr>
          <a:xfrm>
            <a:off x="4394461" y="21238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3E17457-3762-1E73-2AF3-968C832E69EE}"/>
              </a:ext>
            </a:extLst>
          </p:cNvPr>
          <p:cNvSpPr txBox="1"/>
          <p:nvPr/>
        </p:nvSpPr>
        <p:spPr>
          <a:xfrm>
            <a:off x="4799024" y="50649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9F7FA58-E1E4-33C8-1AE0-1FCD2AE6E9E7}"/>
              </a:ext>
            </a:extLst>
          </p:cNvPr>
          <p:cNvSpPr txBox="1"/>
          <p:nvPr/>
        </p:nvSpPr>
        <p:spPr>
          <a:xfrm>
            <a:off x="6075395" y="50649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ABBD459-5EF4-508D-C8A6-C67FCCE6EC2F}"/>
              </a:ext>
            </a:extLst>
          </p:cNvPr>
          <p:cNvSpPr txBox="1"/>
          <p:nvPr/>
        </p:nvSpPr>
        <p:spPr>
          <a:xfrm>
            <a:off x="7315645" y="50649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7542D99-4223-8312-5A12-0DC9A90BDEFE}"/>
              </a:ext>
            </a:extLst>
          </p:cNvPr>
          <p:cNvSpPr txBox="1"/>
          <p:nvPr/>
        </p:nvSpPr>
        <p:spPr>
          <a:xfrm>
            <a:off x="8555895" y="50649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889ABD3-8D41-FA1C-2040-57D8FF17888C}"/>
              </a:ext>
            </a:extLst>
          </p:cNvPr>
          <p:cNvSpPr txBox="1"/>
          <p:nvPr/>
        </p:nvSpPr>
        <p:spPr>
          <a:xfrm>
            <a:off x="9719470" y="50649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971D19C-13AF-5178-6D1B-30B96C461667}"/>
              </a:ext>
            </a:extLst>
          </p:cNvPr>
          <p:cNvSpPr txBox="1"/>
          <p:nvPr/>
        </p:nvSpPr>
        <p:spPr>
          <a:xfrm>
            <a:off x="6580046" y="3511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AF13078-29C9-846A-45B1-AA1C5487412E}"/>
              </a:ext>
            </a:extLst>
          </p:cNvPr>
          <p:cNvSpPr txBox="1"/>
          <p:nvPr/>
        </p:nvSpPr>
        <p:spPr>
          <a:xfrm>
            <a:off x="6901652" y="35112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31EC812-EF13-ECE3-4C6A-D8BB05DC2C12}"/>
              </a:ext>
            </a:extLst>
          </p:cNvPr>
          <p:cNvSpPr txBox="1"/>
          <p:nvPr/>
        </p:nvSpPr>
        <p:spPr>
          <a:xfrm>
            <a:off x="7178185" y="3511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9F48602-019C-4D34-7BD5-3FE16A0173ED}"/>
              </a:ext>
            </a:extLst>
          </p:cNvPr>
          <p:cNvSpPr txBox="1"/>
          <p:nvPr/>
        </p:nvSpPr>
        <p:spPr>
          <a:xfrm>
            <a:off x="7459274" y="4905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116AEB7-7203-9FAC-D624-C2622F024C3D}"/>
              </a:ext>
            </a:extLst>
          </p:cNvPr>
          <p:cNvSpPr txBox="1"/>
          <p:nvPr/>
        </p:nvSpPr>
        <p:spPr>
          <a:xfrm>
            <a:off x="7939375" y="97532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98D01C1-938E-46B3-6DBE-1A6670ECF3FF}"/>
              </a:ext>
            </a:extLst>
          </p:cNvPr>
          <p:cNvSpPr txBox="1"/>
          <p:nvPr/>
        </p:nvSpPr>
        <p:spPr>
          <a:xfrm>
            <a:off x="2112304" y="4971713"/>
            <a:ext cx="139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Fragments</a:t>
            </a:r>
            <a:r>
              <a:rPr lang="sk-SK" dirty="0">
                <a:solidFill>
                  <a:schemeClr val="bg1"/>
                </a:solidFill>
              </a:rPr>
              <a:t>‘ </a:t>
            </a:r>
            <a:r>
              <a:rPr lang="sk-SK" dirty="0" err="1">
                <a:solidFill>
                  <a:schemeClr val="bg1"/>
                </a:solidFill>
              </a:rPr>
              <a:t>mass</a:t>
            </a:r>
            <a:r>
              <a:rPr lang="sk-SK" dirty="0">
                <a:solidFill>
                  <a:schemeClr val="bg1"/>
                </a:solidFill>
              </a:rPr>
              <a:t> [g] </a:t>
            </a:r>
          </a:p>
        </p:txBody>
      </p:sp>
      <p:pic>
        <p:nvPicPr>
          <p:cNvPr id="21" name="Obrázok 20" descr="Obrázok, na ktorom je vesmír, astronomický objekt, vonkajší vesmír, temnota&#10;&#10;Automaticky generovaný popis">
            <a:extLst>
              <a:ext uri="{FF2B5EF4-FFF2-40B4-BE49-F238E27FC236}">
                <a16:creationId xmlns:a16="http://schemas.microsoft.com/office/drawing/2014/main" id="{C195744B-93F7-1C91-FB15-8E3440F28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8" t="56365" r="45938" b="1934"/>
          <a:stretch/>
        </p:blipFill>
        <p:spPr>
          <a:xfrm rot="16200000" flipH="1">
            <a:off x="6134422" y="1851432"/>
            <a:ext cx="844060" cy="154523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cký objekt 1" descr="Kométa obrys">
            <a:extLst>
              <a:ext uri="{FF2B5EF4-FFF2-40B4-BE49-F238E27FC236}">
                <a16:creationId xmlns:a16="http://schemas.microsoft.com/office/drawing/2014/main" id="{0D098AA3-456E-2499-EA24-65D3F4EC2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22" name="Zástupný objekt pre číslo snímky 48">
            <a:extLst>
              <a:ext uri="{FF2B5EF4-FFF2-40B4-BE49-F238E27FC236}">
                <a16:creationId xmlns:a16="http://schemas.microsoft.com/office/drawing/2014/main" id="{90FAEA21-AF6A-AAEE-30D8-2F307299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3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A4999C93-4071-B0D4-5115-800194E28ECD}"/>
              </a:ext>
            </a:extLst>
          </p:cNvPr>
          <p:cNvSpPr/>
          <p:nvPr/>
        </p:nvSpPr>
        <p:spPr>
          <a:xfrm>
            <a:off x="1973637" y="0"/>
            <a:ext cx="8421855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" name="Zástupný objekt pre obsah 4" descr="Obrázok, na ktorom je kresba, náčrt, diagram&#10;&#10;Automaticky generovaný popis">
            <a:extLst>
              <a:ext uri="{FF2B5EF4-FFF2-40B4-BE49-F238E27FC236}">
                <a16:creationId xmlns:a16="http://schemas.microsoft.com/office/drawing/2014/main" id="{1F173C0C-22F5-1674-0BCD-8A71E61E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"/>
          <a:stretch/>
        </p:blipFill>
        <p:spPr>
          <a:xfrm rot="20530432">
            <a:off x="2286318" y="4756660"/>
            <a:ext cx="7758908" cy="3259993"/>
          </a:xfrm>
        </p:spPr>
      </p:pic>
      <p:pic>
        <p:nvPicPr>
          <p:cNvPr id="4" name="Obrázok 3" descr="Obrázok, na ktorom je text, diagram, rad, vývoj&#10;&#10;Automaticky generovaný popis">
            <a:extLst>
              <a:ext uri="{FF2B5EF4-FFF2-40B4-BE49-F238E27FC236}">
                <a16:creationId xmlns:a16="http://schemas.microsoft.com/office/drawing/2014/main" id="{63B4E545-3AA4-F599-72D7-9CCAFE3C4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75" y="0"/>
            <a:ext cx="6288793" cy="545244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C81A034E-67FC-2925-A267-E890F954FA35}"/>
              </a:ext>
            </a:extLst>
          </p:cNvPr>
          <p:cNvSpPr txBox="1"/>
          <p:nvPr/>
        </p:nvSpPr>
        <p:spPr>
          <a:xfrm>
            <a:off x="4911364" y="126965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1CA7F94-8FD0-2BF8-236F-8A44A3F10743}"/>
              </a:ext>
            </a:extLst>
          </p:cNvPr>
          <p:cNvSpPr txBox="1"/>
          <p:nvPr/>
        </p:nvSpPr>
        <p:spPr>
          <a:xfrm>
            <a:off x="3139125" y="5314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8281313-583D-328B-B189-00FCC8A12AF6}"/>
              </a:ext>
            </a:extLst>
          </p:cNvPr>
          <p:cNvSpPr txBox="1"/>
          <p:nvPr/>
        </p:nvSpPr>
        <p:spPr>
          <a:xfrm>
            <a:off x="5277689" y="844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9BB77D7-40A9-C1B7-8B1D-CA0EE40BF0C9}"/>
              </a:ext>
            </a:extLst>
          </p:cNvPr>
          <p:cNvSpPr txBox="1"/>
          <p:nvPr/>
        </p:nvSpPr>
        <p:spPr>
          <a:xfrm>
            <a:off x="4186863" y="5314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9FA1806-2D5A-B63B-978E-16AD2F3F5CE5}"/>
              </a:ext>
            </a:extLst>
          </p:cNvPr>
          <p:cNvSpPr txBox="1"/>
          <p:nvPr/>
        </p:nvSpPr>
        <p:spPr>
          <a:xfrm>
            <a:off x="6096000" y="4086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5F7CF5C-285F-FFC0-4AFC-0B6999BA8940}"/>
              </a:ext>
            </a:extLst>
          </p:cNvPr>
          <p:cNvSpPr txBox="1"/>
          <p:nvPr/>
        </p:nvSpPr>
        <p:spPr>
          <a:xfrm>
            <a:off x="5234601" y="5314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F717B29-12D7-D913-A32C-8F1BFA6031E9}"/>
              </a:ext>
            </a:extLst>
          </p:cNvPr>
          <p:cNvSpPr txBox="1"/>
          <p:nvPr/>
        </p:nvSpPr>
        <p:spPr>
          <a:xfrm>
            <a:off x="6353088" y="31445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4ABD214-F35A-7838-9745-43FC705001AB}"/>
              </a:ext>
            </a:extLst>
          </p:cNvPr>
          <p:cNvSpPr txBox="1"/>
          <p:nvPr/>
        </p:nvSpPr>
        <p:spPr>
          <a:xfrm>
            <a:off x="6324513" y="531788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C5E6D55-CC81-A284-31B5-AA93F358093E}"/>
              </a:ext>
            </a:extLst>
          </p:cNvPr>
          <p:cNvSpPr txBox="1"/>
          <p:nvPr/>
        </p:nvSpPr>
        <p:spPr>
          <a:xfrm>
            <a:off x="6532041" y="4303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1F17BCB6-E455-274A-AE6C-A61316C39CD7}"/>
              </a:ext>
            </a:extLst>
          </p:cNvPr>
          <p:cNvSpPr txBox="1"/>
          <p:nvPr/>
        </p:nvSpPr>
        <p:spPr>
          <a:xfrm>
            <a:off x="7474083" y="5314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13A950E-2A32-34F3-1F21-DA194DE99DC9}"/>
              </a:ext>
            </a:extLst>
          </p:cNvPr>
          <p:cNvSpPr txBox="1"/>
          <p:nvPr/>
        </p:nvSpPr>
        <p:spPr>
          <a:xfrm>
            <a:off x="7101364" y="5309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F13E4D5-682C-DFF6-FB8F-CC57AE066526}"/>
              </a:ext>
            </a:extLst>
          </p:cNvPr>
          <p:cNvSpPr txBox="1"/>
          <p:nvPr/>
        </p:nvSpPr>
        <p:spPr>
          <a:xfrm>
            <a:off x="5768806" y="5563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III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468A6D5A-F9F2-601D-5A63-4258F4474B76}"/>
              </a:ext>
            </a:extLst>
          </p:cNvPr>
          <p:cNvSpPr txBox="1"/>
          <p:nvPr/>
        </p:nvSpPr>
        <p:spPr>
          <a:xfrm>
            <a:off x="9620177" y="53149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VII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88EBF51-67A8-8E5C-B535-3D672B332E8F}"/>
              </a:ext>
            </a:extLst>
          </p:cNvPr>
          <p:cNvSpPr txBox="1"/>
          <p:nvPr/>
        </p:nvSpPr>
        <p:spPr>
          <a:xfrm>
            <a:off x="8552354" y="53225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CC00CC"/>
                </a:solidFill>
              </a:rPr>
              <a:t>VI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D11071A-14F5-7878-7996-BFECFC1468B4}"/>
              </a:ext>
            </a:extLst>
          </p:cNvPr>
          <p:cNvSpPr txBox="1"/>
          <p:nvPr/>
        </p:nvSpPr>
        <p:spPr>
          <a:xfrm>
            <a:off x="2015565" y="4922012"/>
            <a:ext cx="139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Fragments</a:t>
            </a:r>
            <a:r>
              <a:rPr lang="sk-SK" dirty="0">
                <a:solidFill>
                  <a:schemeClr val="bg1"/>
                </a:solidFill>
              </a:rPr>
              <a:t>‘ </a:t>
            </a:r>
            <a:r>
              <a:rPr lang="sk-SK" dirty="0" err="1">
                <a:solidFill>
                  <a:schemeClr val="bg1"/>
                </a:solidFill>
              </a:rPr>
              <a:t>mass</a:t>
            </a:r>
            <a:r>
              <a:rPr lang="sk-SK" dirty="0">
                <a:solidFill>
                  <a:schemeClr val="bg1"/>
                </a:solidFill>
              </a:rPr>
              <a:t> [g] </a:t>
            </a:r>
          </a:p>
        </p:txBody>
      </p:sp>
      <p:pic>
        <p:nvPicPr>
          <p:cNvPr id="28" name="Obrázok 27" descr="Obrázok, na ktorom je temnota, vesmír, kométa, astronómia&#10;&#10;Automaticky generovaný popis">
            <a:extLst>
              <a:ext uri="{FF2B5EF4-FFF2-40B4-BE49-F238E27FC236}">
                <a16:creationId xmlns:a16="http://schemas.microsoft.com/office/drawing/2014/main" id="{62A73427-D134-D566-77FF-E391DDBE0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1864" r="63939" b="42939"/>
          <a:stretch/>
        </p:blipFill>
        <p:spPr>
          <a:xfrm rot="16200000" flipH="1">
            <a:off x="6105103" y="2204110"/>
            <a:ext cx="808876" cy="17008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cký objekt 1" descr="Kométa obrys">
            <a:extLst>
              <a:ext uri="{FF2B5EF4-FFF2-40B4-BE49-F238E27FC236}">
                <a16:creationId xmlns:a16="http://schemas.microsoft.com/office/drawing/2014/main" id="{8EA2B28A-2B9E-C852-C44F-F3F351740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2191" y="5932299"/>
            <a:ext cx="820131" cy="820131"/>
          </a:xfrm>
          <a:prstGeom prst="rect">
            <a:avLst/>
          </a:prstGeom>
        </p:spPr>
      </p:pic>
      <p:sp>
        <p:nvSpPr>
          <p:cNvPr id="3" name="Zástupný objekt pre číslo snímky 48">
            <a:extLst>
              <a:ext uri="{FF2B5EF4-FFF2-40B4-BE49-F238E27FC236}">
                <a16:creationId xmlns:a16="http://schemas.microsoft.com/office/drawing/2014/main" id="{52071745-875F-1195-419B-C78AED93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572" y="6342364"/>
            <a:ext cx="549929" cy="365125"/>
          </a:xfrm>
        </p:spPr>
        <p:txBody>
          <a:bodyPr/>
          <a:lstStyle/>
          <a:p>
            <a:fld id="{D731D919-03D8-436D-951A-4E0DA9DDD536}" type="slidenum">
              <a:rPr lang="sk-SK" sz="200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sk-S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072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796</TotalTime>
  <Words>694</Words>
  <Application>Microsoft Office PowerPoint</Application>
  <PresentationFormat>Širokouhlá</PresentationFormat>
  <Paragraphs>117</Paragraphs>
  <Slides>16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MS Shell Dlg 2</vt:lpstr>
      <vt:lpstr>Symbol</vt:lpstr>
      <vt:lpstr>Wingdings</vt:lpstr>
      <vt:lpstr>Wingdings 3</vt:lpstr>
      <vt:lpstr>Madison</vt:lpstr>
      <vt:lpstr>   Fragmentation of meteoroids </vt:lpstr>
      <vt:lpstr>Motivation for our work</vt:lpstr>
      <vt:lpstr>Ablation and fragmentation</vt:lpstr>
      <vt:lpstr>Our model</vt:lpstr>
      <vt:lpstr>Analysed meteors</vt:lpstr>
      <vt:lpstr>Simulation results</vt:lpstr>
      <vt:lpstr>Prezentácia programu PowerPoint</vt:lpstr>
      <vt:lpstr>Prezentácia programu PowerPoint</vt:lpstr>
      <vt:lpstr>Prezentácia programu PowerPoint</vt:lpstr>
      <vt:lpstr>Single-body trajectory</vt:lpstr>
      <vt:lpstr>Strewn field</vt:lpstr>
      <vt:lpstr>Strewn field</vt:lpstr>
      <vt:lpstr>Strewn field</vt:lpstr>
      <vt:lpstr>Conclusions</vt:lpstr>
      <vt:lpstr>Thank you for your attention!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Fragmentation and ablation of meteoroids </dc:title>
  <dc:creator>Paprskárová Mária</dc:creator>
  <cp:lastModifiedBy>Paprskárová Mária</cp:lastModifiedBy>
  <cp:revision>264</cp:revision>
  <dcterms:created xsi:type="dcterms:W3CDTF">2024-09-02T08:38:24Z</dcterms:created>
  <dcterms:modified xsi:type="dcterms:W3CDTF">2024-09-21T00:21:19Z</dcterms:modified>
</cp:coreProperties>
</file>